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82" r:id="rId2"/>
    <p:sldId id="392" r:id="rId3"/>
    <p:sldId id="403" r:id="rId4"/>
    <p:sldId id="396" r:id="rId5"/>
    <p:sldId id="393" r:id="rId6"/>
    <p:sldId id="377" r:id="rId7"/>
    <p:sldId id="410" r:id="rId8"/>
    <p:sldId id="318" r:id="rId9"/>
    <p:sldId id="319" r:id="rId10"/>
    <p:sldId id="322" r:id="rId11"/>
    <p:sldId id="324" r:id="rId12"/>
    <p:sldId id="411" r:id="rId13"/>
    <p:sldId id="415" r:id="rId14"/>
    <p:sldId id="422" r:id="rId15"/>
    <p:sldId id="416" r:id="rId16"/>
    <p:sldId id="404" r:id="rId17"/>
    <p:sldId id="338" r:id="rId18"/>
    <p:sldId id="340" r:id="rId19"/>
    <p:sldId id="407" r:id="rId20"/>
    <p:sldId id="343" r:id="rId21"/>
    <p:sldId id="345" r:id="rId22"/>
    <p:sldId id="331" r:id="rId23"/>
    <p:sldId id="350" r:id="rId24"/>
    <p:sldId id="412" r:id="rId25"/>
    <p:sldId id="400" r:id="rId26"/>
    <p:sldId id="401" r:id="rId27"/>
    <p:sldId id="405" r:id="rId28"/>
    <p:sldId id="402" r:id="rId29"/>
    <p:sldId id="369" r:id="rId30"/>
    <p:sldId id="413" r:id="rId31"/>
    <p:sldId id="406" r:id="rId32"/>
    <p:sldId id="385" r:id="rId33"/>
    <p:sldId id="386" r:id="rId34"/>
    <p:sldId id="383" r:id="rId35"/>
    <p:sldId id="384" r:id="rId36"/>
    <p:sldId id="391" r:id="rId37"/>
    <p:sldId id="390" r:id="rId38"/>
    <p:sldId id="417" r:id="rId39"/>
    <p:sldId id="418" r:id="rId40"/>
    <p:sldId id="419" r:id="rId41"/>
    <p:sldId id="421" r:id="rId42"/>
    <p:sldId id="420" r:id="rId43"/>
    <p:sldId id="414" r:id="rId4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743"/>
    <a:srgbClr val="0000FF"/>
    <a:srgbClr val="5E5E5E"/>
    <a:srgbClr val="00A2FF"/>
    <a:srgbClr val="E8EBE4"/>
    <a:srgbClr val="BBD5E8"/>
    <a:srgbClr val="00B0F0"/>
    <a:srgbClr val="FF7F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94835"/>
  </p:normalViewPr>
  <p:slideViewPr>
    <p:cSldViewPr snapToGrid="0" snapToObjects="1">
      <p:cViewPr varScale="1">
        <p:scale>
          <a:sx n="109" d="100"/>
          <a:sy n="109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FE6C1-AB26-3F44-9C87-C500B9817AF1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39096-BE51-9C45-B82B-FA0E89D4584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374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993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617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56969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2729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3562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7E02-3CC1-FD32-D49A-5951948C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9A9A8-C3F5-536B-2A23-217890AD2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B0ED4E-D8CA-8BDD-B7C0-AB33F900B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DA48-5899-C3DD-9DB6-3BB1DBB85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859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42840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21B9-5F58-CC6A-F110-431B3DE33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1B7D6-153A-DA90-80FB-7238065EC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A4FFB-04D0-B622-7227-79EF518D8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08A39-4B41-DE4D-3C9F-07ECE2247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5876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D94C-AA9B-4555-7E58-CB3F45C5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681CD-F06E-82B7-D439-C88E60D7C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A8D9F-2E3B-678C-5F17-14DF3ED3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83A5A-87DB-4472-94E7-CAD80CCFE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952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3605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8A10-8F0E-C657-8228-9A2130656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9395C-D9F6-9F68-8389-5E4C9399A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733B9-E033-16A1-7367-BAFADAF7E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66B22-FB0C-3211-4F10-C7BC4B93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9416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25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13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887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90BB5-51C0-64DA-05D5-35ABF49C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8D08E-43E1-CE5C-B047-352EBE346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91EE9-F001-27D8-40BD-F4022E710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E8250-9902-ADB3-772D-259A4CB01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658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29D4-3D86-6E42-09ED-0033D383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BA7E7-79E5-FB1A-9A25-D17D832A04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72EEE-F9FE-528C-0FF4-43B47B5BA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6492-E552-03CE-30D2-D8F8277F0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3351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9EF5C-C638-9FAA-98FF-0619A5DD3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BC216-355D-A332-F34D-010E31D71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8066C-F3EF-E660-AA32-C26705C1A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2FC92-E519-A035-F493-C3E5D7ACE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39096-BE51-9C45-B82B-FA0E89D45848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4576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C9B-787C-824C-894C-857B659FB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034B8-C425-C946-83B5-386EB748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8366-FA73-7C40-9D66-F01278D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13DA-3627-824F-B630-E2948873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5195-A057-A740-ABFD-A4428E7E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144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F93D-B2C2-7048-94E6-5B0A3937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939D-3520-5A4E-AC60-F1060FE9B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D6DC-E506-5049-B0CD-01E32D73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69E02-B2EF-CC4E-A982-1A0F3130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BA1F-361D-CF4C-A4FB-8D2BD097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1076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8988E-5C51-134D-8C79-867D44453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2FE0-5CF2-8544-A5E3-F37FBDD3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76C2-05A5-5A4B-9AA6-732FC73A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4220-F883-2A4C-82CA-C524A70A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F099-3857-6B40-AE2C-2127FDED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257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7FAB-44BF-AB48-8D73-DA1AEA67D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A5C9-E435-904F-9A50-ED9242E2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B2556-21DE-C043-BE7B-9E2A5497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DE1C2-7A56-054D-A23E-DD2241BE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48906-A5FE-FF4D-A27E-550C5990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256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4E8A-2B0D-EB42-A978-1FE768A3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EB75-EBFD-8E42-82F0-A331F604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1795-369A-C94E-9F66-0A208AF1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BA02-0FCB-EA44-B7B5-96861116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71C-9EF7-0C4B-BDDD-FB6BA964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1860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8381-A6CF-6F47-A7A3-14C7831D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1EC3-D19C-DC4D-A5B9-9460AD4AA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A3376-5078-194F-9992-6B02E62E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1E5D-D454-0943-B25A-DA182891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7DE1-3EE7-D943-B7FD-A51C83BA6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A756-9D8E-C845-B692-3873FF00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877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190A-2F02-BD4E-9E22-FE2A2CC9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7E7DD-D354-C048-8942-567BCCBE7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92036-8FA2-734D-A0A4-540FA63F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EAE85-DEC4-6042-A589-63117EF75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7604-EC7A-9F4B-8B40-82D381275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45EAB-187C-284A-B3CB-5EC78439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DA07A-26C9-CA4B-8592-EA2C357C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29D14B-3E77-C64E-BBF4-00C096EE7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15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ED17-FBEF-0040-96E6-994DBD52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2881A-CF7D-8C45-9008-E61A46B5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F0EE-BDC6-3E43-BEAC-A339A97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E1059-D3D9-064E-BFD5-C588BE3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75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CF8FB-7AEB-7147-A83A-4DF08A9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6FAA-2A77-D645-B7D9-87AF3594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85873-66FC-0E4A-A249-F6FA1658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1041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E7F8-26AB-8045-9C68-095EB3F3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37C8-7D1E-D745-A650-7BE33872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87F2-0361-5E48-9242-1481CECC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96C55-C72A-6346-9F4D-E7EBB953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A30C-17EA-D843-AB84-DCC67550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98-8FCD-4A48-8077-41D395F1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5873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4506-CC8C-3948-98A1-3618A657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23419-833F-ED48-BCFF-352972904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7541E-9161-9845-900C-0B7F4D6B4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F6B3E-FD83-2742-B704-CAA2A3EB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2EB9A-F8B6-4F40-A237-D183B7F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D7B30-1A12-B54A-9EC7-A21A9020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894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95531-CC31-C242-807F-85E2E673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68A4-CCF7-2A40-831F-1C89AC50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E3EE-7349-1747-80AE-DCDB34EFE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5F58-0AA8-724B-8DBF-E28AC2D343FC}" type="datetimeFigureOut">
              <a:rPr lang="en-FR" smtClean="0"/>
              <a:t>06/01/2026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ED396-5C82-A643-8632-51B3DE0CC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28E0-1C6E-1140-BACB-EBB4D140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13FD-52B6-3A43-8809-9B737C0501F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8282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www.statlearning.com/s/Advertising.csv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s/Advertising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statlearning.com/s/Advertising.csv" TargetMode="External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s/Advertising.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2.emf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30E4DC-5BA1-4A88-3549-39BB252362F9}"/>
              </a:ext>
            </a:extLst>
          </p:cNvPr>
          <p:cNvSpPr/>
          <p:nvPr/>
        </p:nvSpPr>
        <p:spPr>
          <a:xfrm>
            <a:off x="0" y="5801193"/>
            <a:ext cx="12192000" cy="1056807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9F4F4-12FE-580B-E00C-CFCF2FCF9F40}"/>
              </a:ext>
            </a:extLst>
          </p:cNvPr>
          <p:cNvSpPr txBox="1"/>
          <p:nvPr/>
        </p:nvSpPr>
        <p:spPr>
          <a:xfrm>
            <a:off x="6742386" y="5960264"/>
            <a:ext cx="53190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Pedro L. C. Rodrigues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537CB7-C4BB-7CE0-0825-9715A7575578}"/>
              </a:ext>
            </a:extLst>
          </p:cNvPr>
          <p:cNvSpPr/>
          <p:nvPr/>
        </p:nvSpPr>
        <p:spPr>
          <a:xfrm>
            <a:off x="1006145" y="663992"/>
            <a:ext cx="10179710" cy="2511684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C973D-E8B9-CA36-F0E5-BE9D3B33A408}"/>
              </a:ext>
            </a:extLst>
          </p:cNvPr>
          <p:cNvSpPr txBox="1"/>
          <p:nvPr/>
        </p:nvSpPr>
        <p:spPr>
          <a:xfrm>
            <a:off x="945537" y="950338"/>
            <a:ext cx="10300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60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Introduction to Statistical Learning with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8D681-85A3-D3D9-0655-46D9193F23C1}"/>
              </a:ext>
            </a:extLst>
          </p:cNvPr>
          <p:cNvSpPr txBox="1"/>
          <p:nvPr/>
        </p:nvSpPr>
        <p:spPr>
          <a:xfrm>
            <a:off x="581859" y="3975929"/>
            <a:ext cx="1102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CM2: Multiple linear regression</a:t>
            </a:r>
            <a:endParaRPr lang="en-FR" sz="42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0DE74A-56D3-7809-53BD-3B3262AF37C7}"/>
              </a:ext>
            </a:extLst>
          </p:cNvPr>
          <p:cNvSpPr/>
          <p:nvPr/>
        </p:nvSpPr>
        <p:spPr>
          <a:xfrm>
            <a:off x="1102367" y="1019495"/>
            <a:ext cx="97942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54C36-27EB-F22E-82FA-B4845EE37ADC}"/>
              </a:ext>
            </a:extLst>
          </p:cNvPr>
          <p:cNvSpPr txBox="1"/>
          <p:nvPr/>
        </p:nvSpPr>
        <p:spPr>
          <a:xfrm>
            <a:off x="546169" y="113574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35415-167C-B5F3-7FAB-0B25D9E7A2AD}"/>
              </a:ext>
            </a:extLst>
          </p:cNvPr>
          <p:cNvSpPr txBox="1"/>
          <p:nvPr/>
        </p:nvSpPr>
        <p:spPr>
          <a:xfrm>
            <a:off x="1174136" y="996742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parameters from the observations in X and y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0A598-8B86-D48C-C7EE-95E5159612C9}"/>
              </a:ext>
            </a:extLst>
          </p:cNvPr>
          <p:cNvSpPr txBox="1"/>
          <p:nvPr/>
        </p:nvSpPr>
        <p:spPr>
          <a:xfrm>
            <a:off x="546169" y="1958942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Define the loss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04F46-7A62-147C-BD43-49D0E061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41" y="4281690"/>
            <a:ext cx="5346700" cy="71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5D06FB-5E11-1DAC-D865-53F66A5E4443}"/>
              </a:ext>
            </a:extLst>
          </p:cNvPr>
          <p:cNvSpPr txBox="1"/>
          <p:nvPr/>
        </p:nvSpPr>
        <p:spPr>
          <a:xfrm>
            <a:off x="546169" y="3298116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that its minimizer is given by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CA9B0C-BF8E-EB57-665E-4D60F521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35" y="5323412"/>
            <a:ext cx="4229100" cy="43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CA6473-E150-1732-7DC6-0B06C9CBAEC8}"/>
              </a:ext>
            </a:extLst>
          </p:cNvPr>
          <p:cNvSpPr txBox="1"/>
          <p:nvPr/>
        </p:nvSpPr>
        <p:spPr>
          <a:xfrm>
            <a:off x="546169" y="5234450"/>
            <a:ext cx="6197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Note that the predictions can be written 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505E69-FE49-F17D-A30A-7CEF937A365F}"/>
              </a:ext>
            </a:extLst>
          </p:cNvPr>
          <p:cNvSpPr/>
          <p:nvPr/>
        </p:nvSpPr>
        <p:spPr>
          <a:xfrm>
            <a:off x="8133149" y="5841514"/>
            <a:ext cx="2267803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54CA9-5D6E-8C4F-4DF9-7C709ABFFB99}"/>
              </a:ext>
            </a:extLst>
          </p:cNvPr>
          <p:cNvSpPr txBox="1"/>
          <p:nvPr/>
        </p:nvSpPr>
        <p:spPr>
          <a:xfrm>
            <a:off x="8307492" y="5961009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projection matrix</a:t>
            </a:r>
            <a:endParaRPr lang="en-FR" b="1" dirty="0">
              <a:solidFill>
                <a:srgbClr val="FA2743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6E260-6838-4F23-03E8-A7FEB970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81" y="2130201"/>
            <a:ext cx="5778500" cy="93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59433-783E-63D7-1321-A38F43970805}"/>
              </a:ext>
            </a:extLst>
          </p:cNvPr>
          <p:cNvSpPr txBox="1"/>
          <p:nvPr/>
        </p:nvSpPr>
        <p:spPr>
          <a:xfrm>
            <a:off x="443233" y="-42406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parameters from data</a:t>
            </a:r>
          </a:p>
        </p:txBody>
      </p:sp>
    </p:spTree>
    <p:extLst>
      <p:ext uri="{BB962C8B-B14F-4D97-AF65-F5344CB8AC3E}">
        <p14:creationId xmlns:p14="http://schemas.microsoft.com/office/powerpoint/2010/main" val="185247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33B12B-F5F1-DF27-05F9-9EED649C8AE5}"/>
              </a:ext>
            </a:extLst>
          </p:cNvPr>
          <p:cNvSpPr/>
          <p:nvPr/>
        </p:nvSpPr>
        <p:spPr>
          <a:xfrm>
            <a:off x="1517775" y="4400780"/>
            <a:ext cx="9156449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71526-1931-7208-4B45-52F2722CFA1E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9577A-E218-A27E-6FDB-C9ACABC45529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4CE75-D4D0-4EC9-826D-E157890205BC}"/>
              </a:ext>
            </a:extLst>
          </p:cNvPr>
          <p:cNvSpPr txBox="1"/>
          <p:nvPr/>
        </p:nvSpPr>
        <p:spPr>
          <a:xfrm>
            <a:off x="1120142" y="1687061"/>
            <a:ext cx="101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observed variable is the number of sales of a particular product in different markets (e.g. different cities, neighbourhoods,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D8302-603B-A62F-C410-03A645169620}"/>
              </a:ext>
            </a:extLst>
          </p:cNvPr>
          <p:cNvSpPr txBox="1"/>
          <p:nvPr/>
        </p:nvSpPr>
        <p:spPr>
          <a:xfrm>
            <a:off x="422306" y="1748616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i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D4DB-E918-3975-2D2C-F085265A5541}"/>
              </a:ext>
            </a:extLst>
          </p:cNvPr>
          <p:cNvSpPr txBox="1"/>
          <p:nvPr/>
        </p:nvSpPr>
        <p:spPr>
          <a:xfrm>
            <a:off x="422306" y="2672712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3200" i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  <a:r>
              <a:rPr lang="en-FR" sz="3200" i="1" baseline="-25000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endParaRPr lang="en-FR" sz="3200" i="1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6C311-F281-E7CF-238F-2A1461DEA0CB}"/>
              </a:ext>
            </a:extLst>
          </p:cNvPr>
          <p:cNvSpPr txBox="1"/>
          <p:nvPr/>
        </p:nvSpPr>
        <p:spPr>
          <a:xfrm>
            <a:off x="1120142" y="2611156"/>
            <a:ext cx="974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predictors are the advertising budget for the product on three different media: TV, radio, and newspaper.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40E812-CFED-5BBC-E5F4-C5559F03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81558"/>
            <a:ext cx="7772400" cy="331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A1FEEB-9578-198E-87C0-028E8823FB54}"/>
              </a:ext>
            </a:extLst>
          </p:cNvPr>
          <p:cNvSpPr txBox="1"/>
          <p:nvPr/>
        </p:nvSpPr>
        <p:spPr>
          <a:xfrm>
            <a:off x="422305" y="3697316"/>
            <a:ext cx="1156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assume that a multiple linear regression model can describe the data as per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5604E-EAE7-6D25-3A07-0B4DD3CC324E}"/>
              </a:ext>
            </a:extLst>
          </p:cNvPr>
          <p:cNvSpPr txBox="1"/>
          <p:nvPr/>
        </p:nvSpPr>
        <p:spPr>
          <a:xfrm>
            <a:off x="422306" y="5345953"/>
            <a:ext cx="974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Using python we can estimate a 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83658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3A1B8-58DE-E3CF-72EC-A36E607E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809C68-598B-E225-28E9-C44F54AF0E7F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6A7FC-B0B2-32A7-3E1B-F5FABC239CD3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42B6E-735E-5D05-3E26-D994A901ED44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F2BC2D-DAC7-E214-1E4A-D7B1827D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178F6E5-B329-4B82-60EA-221D3C71D1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23" b="12584"/>
          <a:stretch/>
        </p:blipFill>
        <p:spPr>
          <a:xfrm>
            <a:off x="5123674" y="1545934"/>
            <a:ext cx="6729150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9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CDA13-6703-1426-6642-15EB900B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F39115-3DE3-DDE2-3D1A-A583B97D67F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B584E-49BD-8A13-AFF4-D66086C888B4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F43AF-3AB8-9D89-845B-D4774A57812E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1C7A22-B7C7-83CF-F748-C77546E14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CF9460-11EB-035D-4144-16E462AB29A3}"/>
              </a:ext>
            </a:extLst>
          </p:cNvPr>
          <p:cNvSpPr/>
          <p:nvPr/>
        </p:nvSpPr>
        <p:spPr>
          <a:xfrm>
            <a:off x="422306" y="1545934"/>
            <a:ext cx="3458814" cy="973746"/>
          </a:xfrm>
          <a:prstGeom prst="roundRect">
            <a:avLst/>
          </a:prstGeom>
          <a:noFill/>
          <a:ln w="381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BB257B-5164-E801-BA71-EAAD429AB33C}"/>
              </a:ext>
            </a:extLst>
          </p:cNvPr>
          <p:cNvGrpSpPr/>
          <p:nvPr/>
        </p:nvGrpSpPr>
        <p:grpSpPr>
          <a:xfrm>
            <a:off x="5168815" y="4829322"/>
            <a:ext cx="6160120" cy="1420798"/>
            <a:chOff x="5830795" y="1993947"/>
            <a:chExt cx="6160120" cy="14207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6E8DA5-2586-C5BC-6C23-87E75380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0795" y="1993947"/>
              <a:ext cx="4876800" cy="1041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E47D9A-F443-AF51-444A-4EC1A01FCBA0}"/>
                </a:ext>
              </a:extLst>
            </p:cNvPr>
            <p:cNvSpPr txBox="1"/>
            <p:nvPr/>
          </p:nvSpPr>
          <p:spPr>
            <a:xfrm>
              <a:off x="5894915" y="304541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dirty="0">
                  <a:latin typeface="Roboto Light" panose="02000000000000000000" pitchFamily="2" charset="0"/>
                  <a:ea typeface="Roboto Light" panose="02000000000000000000" pitchFamily="2" charset="0"/>
                </a:rPr>
                <a:t>S</a:t>
              </a:r>
              <a:r>
                <a:rPr lang="en-GB" dirty="0">
                  <a:effectLst/>
                  <a:latin typeface="Roboto Light" panose="02000000000000000000" pitchFamily="2" charset="0"/>
                  <a:ea typeface="Roboto Light" panose="02000000000000000000" pitchFamily="2" charset="0"/>
                </a:rPr>
                <a:t>tatistical models, hypothesis tests, and data exploration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3D2D4204-972D-5EB7-458E-91644F2D8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5275" y="3017464"/>
            <a:ext cx="3362960" cy="1358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1F69D8-2A38-6F75-94A5-7D0D1B8326C2}"/>
              </a:ext>
            </a:extLst>
          </p:cNvPr>
          <p:cNvSpPr txBox="1"/>
          <p:nvPr/>
        </p:nvSpPr>
        <p:spPr>
          <a:xfrm>
            <a:off x="5249496" y="4309716"/>
            <a:ext cx="599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4444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</a:t>
            </a:r>
            <a:r>
              <a:rPr lang="en-GB" dirty="0">
                <a:solidFill>
                  <a:srgbClr val="444444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ast, powerful, flexible data analysis and manipulation tool</a:t>
            </a:r>
            <a:endParaRPr lang="en-F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5" name="Picture 14" descr="A black text with white text&#10;&#10;AI-generated content may be incorrect.">
            <a:extLst>
              <a:ext uri="{FF2B5EF4-FFF2-40B4-BE49-F238E27FC236}">
                <a16:creationId xmlns:a16="http://schemas.microsoft.com/office/drawing/2014/main" id="{BB0EF9AC-1C68-737F-DE4A-C99575598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675" y="1745865"/>
            <a:ext cx="2761405" cy="8463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2DED5A-D673-26E3-F61E-226D32DA2349}"/>
              </a:ext>
            </a:extLst>
          </p:cNvPr>
          <p:cNvSpPr txBox="1"/>
          <p:nvPr/>
        </p:nvSpPr>
        <p:spPr>
          <a:xfrm>
            <a:off x="5285315" y="2571896"/>
            <a:ext cx="727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rgbClr val="222832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The fundamental package for scientific computing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43091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A3709-3274-515D-486E-0211745CF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B48F15-6B39-D82F-27A2-DF406E2A5FF1}"/>
              </a:ext>
            </a:extLst>
          </p:cNvPr>
          <p:cNvSpPr txBox="1"/>
          <p:nvPr/>
        </p:nvSpPr>
        <p:spPr>
          <a:xfrm>
            <a:off x="308321" y="16284"/>
            <a:ext cx="841436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Why not scikit-learn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2059D-0E7A-0A20-BF41-E75CBD97E3FE}"/>
              </a:ext>
            </a:extLst>
          </p:cNvPr>
          <p:cNvSpPr txBox="1"/>
          <p:nvPr/>
        </p:nvSpPr>
        <p:spPr>
          <a:xfrm>
            <a:off x="4560471" y="194874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4200" dirty="0"/>
              <a:t>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72D8F-7ADE-C6A8-1EA6-D4F38F285494}"/>
              </a:ext>
            </a:extLst>
          </p:cNvPr>
          <p:cNvSpPr txBox="1"/>
          <p:nvPr/>
        </p:nvSpPr>
        <p:spPr>
          <a:xfrm>
            <a:off x="308321" y="748927"/>
            <a:ext cx="1158522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Simple and efficient tools for </a:t>
            </a:r>
            <a:r>
              <a:rPr lang="en-GB" sz="2400" b="1" dirty="0">
                <a:solidFill>
                  <a:srgbClr val="FA2743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predictive</a:t>
            </a: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data analysis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Accessible to everybody, and reusable in various contexts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Built on NumPy, SciPy, and matplotlib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Open source, commercially usable - BSD license – Made in France 🐓🇫🇷💪🏻</a:t>
            </a:r>
          </a:p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However, no built-in way of doing statistical inference on the parameters, i.e. </a:t>
            </a:r>
            <a:r>
              <a:rPr lang="en-GB" sz="2400" i="1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</a:t>
            </a:r>
            <a:r>
              <a:rPr lang="en-GB" sz="24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-values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ED770B7-0F5E-CCD1-7E40-07E2CE82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2095" y="299804"/>
            <a:ext cx="2771584" cy="1499601"/>
          </a:xfrm>
          <a:prstGeom prst="rect">
            <a:avLst/>
          </a:prstGeom>
        </p:spPr>
      </p:pic>
      <p:pic>
        <p:nvPicPr>
          <p:cNvPr id="19" name="Picture 18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44CABA2C-19FA-5F8F-0BC6-BEB78A831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795927"/>
            <a:ext cx="7772400" cy="27772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7A1450-A620-05E5-E2C6-44E4E4A73C1F}"/>
              </a:ext>
            </a:extLst>
          </p:cNvPr>
          <p:cNvSpPr/>
          <p:nvPr/>
        </p:nvSpPr>
        <p:spPr>
          <a:xfrm>
            <a:off x="2098622" y="3795927"/>
            <a:ext cx="7973518" cy="2837219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0622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74B74-53EF-A85F-4644-FE4E55B6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3DF1D0-A4EF-5CAF-3963-FAD1222619FE}"/>
              </a:ext>
            </a:extLst>
          </p:cNvPr>
          <p:cNvSpPr/>
          <p:nvPr/>
        </p:nvSpPr>
        <p:spPr>
          <a:xfrm>
            <a:off x="5192688" y="5876980"/>
            <a:ext cx="6577006" cy="82867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78DFE-037F-2968-E8D9-E1795DBFD31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5C15-37BE-F5D2-85D7-D5289B6C4563}"/>
              </a:ext>
            </a:extLst>
          </p:cNvPr>
          <p:cNvSpPr txBox="1"/>
          <p:nvPr/>
        </p:nvSpPr>
        <p:spPr>
          <a:xfrm>
            <a:off x="422306" y="9394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2FD2E-7503-7BC7-29D5-63F62F3E15D4}"/>
              </a:ext>
            </a:extLst>
          </p:cNvPr>
          <p:cNvSpPr txBox="1"/>
          <p:nvPr/>
        </p:nvSpPr>
        <p:spPr>
          <a:xfrm>
            <a:off x="1863235" y="9394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Advertising dataset available </a:t>
            </a:r>
            <a:r>
              <a:rPr lang="en-FR" sz="2400" b="1" dirty="0">
                <a:solidFill>
                  <a:srgbClr val="00A2FF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[here]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61E824-00BD-CCA8-CC6F-4A985BDD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6" b="1"/>
          <a:stretch/>
        </p:blipFill>
        <p:spPr>
          <a:xfrm>
            <a:off x="422306" y="1545934"/>
            <a:ext cx="4507144" cy="48456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3DEE7BF-4EAB-A9AD-8484-6853B4EA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23" b="12584"/>
          <a:stretch/>
        </p:blipFill>
        <p:spPr>
          <a:xfrm>
            <a:off x="5123674" y="1545934"/>
            <a:ext cx="6729150" cy="42291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414285-C005-F706-EFA9-656352C5E5B0}"/>
              </a:ext>
            </a:extLst>
          </p:cNvPr>
          <p:cNvSpPr txBox="1"/>
          <p:nvPr/>
        </p:nvSpPr>
        <p:spPr>
          <a:xfrm>
            <a:off x="5373055" y="5922361"/>
            <a:ext cx="6818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coefficients for </a:t>
            </a:r>
            <a:r>
              <a:rPr lang="en-FR" sz="20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TV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</a:t>
            </a:r>
            <a:r>
              <a:rPr lang="en-FR" sz="20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newspaper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are very small, </a:t>
            </a:r>
          </a:p>
          <a:p>
            <a:r>
              <a:rPr lang="en-GB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ut are they </a:t>
            </a:r>
            <a:r>
              <a:rPr lang="en-FR" sz="20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statistically significant</a:t>
            </a:r>
            <a:r>
              <a:rPr lang="en-FR" sz="2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84762-3DE0-7B27-2EA6-6C7D9D2318F5}"/>
              </a:ext>
            </a:extLst>
          </p:cNvPr>
          <p:cNvSpPr txBox="1"/>
          <p:nvPr/>
        </p:nvSpPr>
        <p:spPr>
          <a:xfrm>
            <a:off x="5375164" y="6404067"/>
            <a:ext cx="6097978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FR" sz="20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8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F62C4-9BE8-D12C-4A44-792E7083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3A9B4A-BC10-C90B-4621-C0BC75DDD864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556D9-8C31-AFCB-7610-2D966C4478C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1865250D-4E3C-BAB8-68F2-8883CF2A0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27949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4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line chart, histogram&#10;&#10;Description automatically generated">
            <a:extLst>
              <a:ext uri="{FF2B5EF4-FFF2-40B4-BE49-F238E27FC236}">
                <a16:creationId xmlns:a16="http://schemas.microsoft.com/office/drawing/2014/main" id="{7B65F20E-23F2-808B-8B15-3F7950E1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96" y="2814637"/>
            <a:ext cx="5400001" cy="405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40033" y="704928"/>
            <a:ext cx="1102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To do statistical inference on each parameter we need a statistical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257591-9DDD-602D-4E2B-E433BA26C8DA}"/>
              </a:ext>
            </a:extLst>
          </p:cNvPr>
          <p:cNvGrpSpPr/>
          <p:nvPr/>
        </p:nvGrpSpPr>
        <p:grpSpPr>
          <a:xfrm>
            <a:off x="1517775" y="1505090"/>
            <a:ext cx="9156449" cy="693080"/>
            <a:chOff x="900487" y="2286228"/>
            <a:chExt cx="9156449" cy="6930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E299F5-E984-E816-2FD9-69600DD5B1AC}"/>
                </a:ext>
              </a:extLst>
            </p:cNvPr>
            <p:cNvSpPr/>
            <p:nvPr/>
          </p:nvSpPr>
          <p:spPr>
            <a:xfrm>
              <a:off x="900487" y="2286228"/>
              <a:ext cx="9156449" cy="693080"/>
            </a:xfrm>
            <a:prstGeom prst="roundRect">
              <a:avLst/>
            </a:prstGeom>
            <a:solidFill>
              <a:srgbClr val="E8EB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522367-1AF3-2968-77D5-D94F345B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0868" y="2473562"/>
              <a:ext cx="5041900" cy="368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4FB72E-7F9B-F458-71B1-D6633ABB4331}"/>
                </a:ext>
              </a:extLst>
            </p:cNvPr>
            <p:cNvSpPr txBox="1"/>
            <p:nvPr/>
          </p:nvSpPr>
          <p:spPr>
            <a:xfrm>
              <a:off x="6694714" y="2442268"/>
              <a:ext cx="89361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</a:t>
              </a:r>
              <a:endParaRPr lang="en-FR" sz="2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730400-ACBF-3BBD-FC3F-D359C7FDB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8332" y="2442268"/>
              <a:ext cx="1803400" cy="3810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F25BCD-6010-1BBD-D00F-027C15C6A1E1}"/>
              </a:ext>
            </a:extLst>
          </p:cNvPr>
          <p:cNvSpPr txBox="1"/>
          <p:nvPr/>
        </p:nvSpPr>
        <p:spPr>
          <a:xfrm>
            <a:off x="322717" y="2413557"/>
            <a:ext cx="72274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this case we have that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and</a:t>
            </a:r>
          </a:p>
          <a:p>
            <a:pPr>
              <a:lnSpc>
                <a:spcPct val="150000"/>
              </a:lnSpc>
            </a:pP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can now write a </a:t>
            </a:r>
            <a:r>
              <a:rPr lang="en-GB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statistical hypothesis test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045E0D-8037-7B45-77D0-090C135CC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418" y="2740246"/>
            <a:ext cx="2100235" cy="331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50004D-738D-7963-51DF-BC39C1D0B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156" y="2593707"/>
            <a:ext cx="3263900" cy="419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BB31D6F-1521-A373-368F-8D7391D2FB49}"/>
              </a:ext>
            </a:extLst>
          </p:cNvPr>
          <p:cNvSpPr/>
          <p:nvPr/>
        </p:nvSpPr>
        <p:spPr>
          <a:xfrm>
            <a:off x="8526316" y="2762146"/>
            <a:ext cx="309716" cy="309716"/>
          </a:xfrm>
          <a:prstGeom prst="rect">
            <a:avLst/>
          </a:prstGeom>
          <a:solidFill>
            <a:srgbClr val="BB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DCE30A-5731-6A8F-21CB-A2E7CC029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86" y="5481561"/>
            <a:ext cx="46228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DE293-0E89-679B-FDBD-68BC9B38631F}"/>
              </a:ext>
            </a:extLst>
          </p:cNvPr>
          <p:cNvSpPr txBox="1"/>
          <p:nvPr/>
        </p:nvSpPr>
        <p:spPr>
          <a:xfrm>
            <a:off x="240033" y="-77465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238DF-97C3-AB5A-6F25-130B8271B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286" y="3228194"/>
            <a:ext cx="4165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22361-8EFD-B0C6-62C3-80C66DB0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09" y="2762623"/>
            <a:ext cx="5046259" cy="3784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65842" y="194106"/>
            <a:ext cx="6374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One-slide reminder of hypothesis testing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469A-0B0A-ECF3-FAC0-6258272B4AA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FF9E5-8CE2-BB7A-7618-2C496127F192}"/>
              </a:ext>
            </a:extLst>
          </p:cNvPr>
          <p:cNvSpPr txBox="1"/>
          <p:nvPr/>
        </p:nvSpPr>
        <p:spPr>
          <a:xfrm>
            <a:off x="265843" y="921498"/>
            <a:ext cx="1191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assume the null hypothesis is valid and check whether the data push us to </a:t>
            </a:r>
            <a:r>
              <a:rPr lang="en-GB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reject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2AE1C-F665-6238-76B6-10BCCFA16953}"/>
              </a:ext>
            </a:extLst>
          </p:cNvPr>
          <p:cNvSpPr txBox="1"/>
          <p:nvPr/>
        </p:nvSpPr>
        <p:spPr>
          <a:xfrm>
            <a:off x="782036" y="2087098"/>
            <a:ext cx="571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Calculate the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test statistic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from the data: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840221-AF37-935C-7BD0-A25761476BD5}"/>
              </a:ext>
            </a:extLst>
          </p:cNvPr>
          <p:cNvSpPr/>
          <p:nvPr/>
        </p:nvSpPr>
        <p:spPr>
          <a:xfrm>
            <a:off x="405766" y="2199303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BCD03-63C0-55B9-8487-08C094B98A99}"/>
              </a:ext>
            </a:extLst>
          </p:cNvPr>
          <p:cNvSpPr txBox="1"/>
          <p:nvPr/>
        </p:nvSpPr>
        <p:spPr>
          <a:xfrm>
            <a:off x="782036" y="3258170"/>
            <a:ext cx="798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Calculate the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probability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the test statistic assuming the </a:t>
            </a: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null hypothesis is valid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795FB8-7DF2-59F4-BF3C-90C1AFB4DD28}"/>
              </a:ext>
            </a:extLst>
          </p:cNvPr>
          <p:cNvSpPr/>
          <p:nvPr/>
        </p:nvSpPr>
        <p:spPr>
          <a:xfrm>
            <a:off x="405766" y="3367630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785DF2-F8D0-3A72-500A-C701233B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97" y="3801352"/>
            <a:ext cx="3848100" cy="444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4168DC-BB62-FE7E-3808-5E8355A58912}"/>
              </a:ext>
            </a:extLst>
          </p:cNvPr>
          <p:cNvSpPr txBox="1"/>
          <p:nvPr/>
        </p:nvSpPr>
        <p:spPr>
          <a:xfrm>
            <a:off x="782036" y="4573939"/>
            <a:ext cx="522290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               then reject null hypothesis: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7EC20C-E4BE-D93A-7F9D-EB8EAFA57171}"/>
              </a:ext>
            </a:extLst>
          </p:cNvPr>
          <p:cNvSpPr/>
          <p:nvPr/>
        </p:nvSpPr>
        <p:spPr>
          <a:xfrm>
            <a:off x="405766" y="4905008"/>
            <a:ext cx="206478" cy="20647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19062D-56FE-B789-8EDA-80BF51059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671" y="4952409"/>
            <a:ext cx="939800" cy="254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8C3ABDD-03DF-4C41-C44B-D8E7CBABF680}"/>
              </a:ext>
            </a:extLst>
          </p:cNvPr>
          <p:cNvSpPr txBox="1"/>
          <p:nvPr/>
        </p:nvSpPr>
        <p:spPr>
          <a:xfrm>
            <a:off x="782036" y="5443059"/>
            <a:ext cx="7092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2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“there is very little evidence that the parameter you’ve </a:t>
            </a:r>
          </a:p>
          <a:p>
            <a:r>
              <a:rPr lang="en-FR" sz="22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estimated should </a:t>
            </a:r>
            <a:r>
              <a:rPr lang="en-GB" sz="22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correspond to a model</a:t>
            </a:r>
            <a:r>
              <a:rPr lang="en-FR" sz="22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with β</a:t>
            </a:r>
            <a:r>
              <a:rPr lang="en-FR" sz="2200" i="1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2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0”</a:t>
            </a:r>
            <a:endParaRPr lang="en-FR" sz="2200" i="1" baseline="-25000" dirty="0">
              <a:solidFill>
                <a:srgbClr val="00B050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6D7C5-1A33-5E25-D4CD-038A4A799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627" y="1867135"/>
            <a:ext cx="34417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E6793-62DC-6B13-CC71-4FF7980C7978}"/>
              </a:ext>
            </a:extLst>
          </p:cNvPr>
          <p:cNvSpPr txBox="1"/>
          <p:nvPr/>
        </p:nvSpPr>
        <p:spPr>
          <a:xfrm>
            <a:off x="4696778" y="4287915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System Font Regular"/>
              <a:buChar char="↳"/>
            </a:pPr>
            <a:r>
              <a:rPr lang="en-FR" sz="2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⍺ = 0.05 we have t</a:t>
            </a:r>
            <a:r>
              <a:rPr lang="en-FR" sz="2000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⍺/2</a:t>
            </a:r>
            <a:r>
              <a:rPr lang="en-FR" sz="2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=1.96</a:t>
            </a:r>
            <a:endParaRPr lang="en-FR" sz="2000" baseline="-25000" dirty="0">
              <a:solidFill>
                <a:srgbClr val="00B05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9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EEEB-D7A3-C3CB-B417-A99CF35F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B1C9E-B83D-ED52-BCD6-326658712F9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1270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3BB92B7-03E4-19D4-B443-91A4EE71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80" r="13423" b="12584"/>
          <a:stretch/>
        </p:blipFill>
        <p:spPr>
          <a:xfrm>
            <a:off x="845127" y="313192"/>
            <a:ext cx="10501745" cy="62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2E3B1C-72A6-0DC2-5DEA-A3FAA00EE93B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43253C-9E77-967D-C7A2-FA77E372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4E3A50-CD84-554E-2D5F-078D2364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23D0F5-508F-FD49-7E9B-A7FDD72899E4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16105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5549D-EEC5-7412-7247-0125B4835939}"/>
              </a:ext>
            </a:extLst>
          </p:cNvPr>
          <p:cNvSpPr txBox="1"/>
          <p:nvPr/>
        </p:nvSpPr>
        <p:spPr>
          <a:xfrm>
            <a:off x="240033" y="813589"/>
            <a:ext cx="1073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usually only have an </a:t>
            </a:r>
            <a:r>
              <a:rPr lang="en-GB" sz="2400" b="1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estimator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variance of the Gaussian white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671CA-080B-50DE-4E99-C08595F8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91" y="1631388"/>
            <a:ext cx="68707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7FAE6-3A76-DEA2-B68E-6FD44841845A}"/>
              </a:ext>
            </a:extLst>
          </p:cNvPr>
          <p:cNvSpPr txBox="1"/>
          <p:nvPr/>
        </p:nvSpPr>
        <p:spPr>
          <a:xfrm>
            <a:off x="240033" y="2481405"/>
            <a:ext cx="1166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follows rather a t-student distribution with n-p-1 degrees of freedom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60517-4B93-A8C4-EA11-58054C7A815F}"/>
              </a:ext>
            </a:extLst>
          </p:cNvPr>
          <p:cNvSpPr txBox="1"/>
          <p:nvPr/>
        </p:nvSpPr>
        <p:spPr>
          <a:xfrm>
            <a:off x="240033" y="4429918"/>
            <a:ext cx="1073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Coming back to the example: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ED2286-B60E-FF75-38A2-F91C44AB8AB7}"/>
              </a:ext>
            </a:extLst>
          </p:cNvPr>
          <p:cNvSpPr txBox="1"/>
          <p:nvPr/>
        </p:nvSpPr>
        <p:spPr>
          <a:xfrm>
            <a:off x="402593" y="5321292"/>
            <a:ext cx="395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Small but statistically significant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593084-C630-E182-9ADB-69DDA0C9D6CB}"/>
              </a:ext>
            </a:extLst>
          </p:cNvPr>
          <p:cNvCxnSpPr>
            <a:cxnSpLocks/>
          </p:cNvCxnSpPr>
          <p:nvPr/>
        </p:nvCxnSpPr>
        <p:spPr>
          <a:xfrm>
            <a:off x="4189268" y="5521347"/>
            <a:ext cx="442591" cy="0"/>
          </a:xfrm>
          <a:prstGeom prst="straightConnector1">
            <a:avLst/>
          </a:prstGeom>
          <a:ln w="50800">
            <a:solidFill>
              <a:srgbClr val="FA274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FF38D7B-F786-2978-2FCE-BAB68DA7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05" y="3290849"/>
            <a:ext cx="67945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F22BF-F22A-978C-2498-49853C577989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037DBA1-1A7B-5D03-50B7-1C1234D1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3" t="43181" r="39007" b="30043"/>
          <a:stretch/>
        </p:blipFill>
        <p:spPr>
          <a:xfrm>
            <a:off x="4632744" y="4627468"/>
            <a:ext cx="7319223" cy="2021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88999-4248-30C3-BCA1-60F09ECDA9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640"/>
          <a:stretch/>
        </p:blipFill>
        <p:spPr>
          <a:xfrm>
            <a:off x="812112" y="3290849"/>
            <a:ext cx="2805962" cy="11303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8B1EEFA-4392-D237-5FC7-775844E587E4}"/>
              </a:ext>
            </a:extLst>
          </p:cNvPr>
          <p:cNvSpPr/>
          <p:nvPr/>
        </p:nvSpPr>
        <p:spPr>
          <a:xfrm>
            <a:off x="3913181" y="3657816"/>
            <a:ext cx="550849" cy="208924"/>
          </a:xfrm>
          <a:prstGeom prst="rightArrow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9655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DA6BB-EA57-5DF8-3647-DCC74E6B1E78}"/>
              </a:ext>
            </a:extLst>
          </p:cNvPr>
          <p:cNvSpPr txBox="1"/>
          <p:nvPr/>
        </p:nvSpPr>
        <p:spPr>
          <a:xfrm>
            <a:off x="546169" y="1616581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hypothesis being tested is: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69286-F566-3A28-4D00-9E739FA5AD5D}"/>
              </a:ext>
            </a:extLst>
          </p:cNvPr>
          <p:cNvSpPr txBox="1"/>
          <p:nvPr/>
        </p:nvSpPr>
        <p:spPr>
          <a:xfrm>
            <a:off x="546170" y="3502483"/>
            <a:ext cx="10163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that 				  </a:t>
            </a:r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GB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GB" sz="2400" b="1" u="sng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Important: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This means that whether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β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 is true or not can depend on which other variables are included in the regression!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84254A-73BB-50F3-E430-C3714A19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02" y="3536980"/>
            <a:ext cx="2717800" cy="41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FB245-9ACE-D0B3-DC74-F49188FB7FD5}"/>
              </a:ext>
            </a:extLst>
          </p:cNvPr>
          <p:cNvSpPr txBox="1"/>
          <p:nvPr/>
        </p:nvSpPr>
        <p:spPr>
          <a:xfrm>
            <a:off x="1062342" y="2436421"/>
            <a:ext cx="10615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“Y is a linear function of all the X</a:t>
            </a:r>
            <a:r>
              <a:rPr lang="en-GB" sz="2400" i="1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  </a:t>
            </a:r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(with </a:t>
            </a:r>
            <a:r>
              <a:rPr lang="en-GB" sz="2400" i="1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1 and p), with constant variance, independent Gaussian white noise, and is just so happens that β</a:t>
            </a:r>
            <a:r>
              <a:rPr lang="en-GB" sz="2400" i="1" baseline="-250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= 0”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0F586CB-60D0-B2C9-C87B-4A05C7259C27}"/>
              </a:ext>
            </a:extLst>
          </p:cNvPr>
          <p:cNvSpPr/>
          <p:nvPr/>
        </p:nvSpPr>
        <p:spPr>
          <a:xfrm>
            <a:off x="1102366" y="849015"/>
            <a:ext cx="6359138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F6E721-CCF8-8923-55FB-E15B3F04D9E4}"/>
              </a:ext>
            </a:extLst>
          </p:cNvPr>
          <p:cNvSpPr txBox="1"/>
          <p:nvPr/>
        </p:nvSpPr>
        <p:spPr>
          <a:xfrm>
            <a:off x="546169" y="96526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0C70B1-4A1F-A3E1-AC7F-37C8DA5D5891}"/>
              </a:ext>
            </a:extLst>
          </p:cNvPr>
          <p:cNvSpPr txBox="1"/>
          <p:nvPr/>
        </p:nvSpPr>
        <p:spPr>
          <a:xfrm>
            <a:off x="1274153" y="807466"/>
            <a:ext cx="7891112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What, exactly, is </a:t>
            </a:r>
            <a:r>
              <a:rPr lang="en-GB" sz="2600" dirty="0" err="1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statsmodels</a:t>
            </a:r>
            <a:r>
              <a:rPr lang="en-GB" sz="2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testing?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466C5-9BF3-2449-39A7-E091DB76FDD6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08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F3AE60F3-6864-2B77-D4CD-850B960A3DA8}"/>
              </a:ext>
            </a:extLst>
          </p:cNvPr>
          <p:cNvSpPr/>
          <p:nvPr/>
        </p:nvSpPr>
        <p:spPr>
          <a:xfrm>
            <a:off x="7316844" y="3043714"/>
            <a:ext cx="892558" cy="2912805"/>
          </a:xfrm>
          <a:prstGeom prst="frame">
            <a:avLst>
              <a:gd name="adj1" fmla="val 12500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F7A47-D5E6-C409-F4A8-85A8B49B0893}"/>
              </a:ext>
            </a:extLst>
          </p:cNvPr>
          <p:cNvSpPr txBox="1"/>
          <p:nvPr/>
        </p:nvSpPr>
        <p:spPr>
          <a:xfrm>
            <a:off x="8392127" y="3866613"/>
            <a:ext cx="331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</a:t>
            </a:r>
            <a:r>
              <a:rPr lang="en-US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parameter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becomes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statistically significant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85EF34-3008-A65D-6641-AF3E4ED9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72" r="30827" b="23111"/>
          <a:stretch/>
        </p:blipFill>
        <p:spPr>
          <a:xfrm>
            <a:off x="488265" y="4977663"/>
            <a:ext cx="7343522" cy="15780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937A89-15AD-16F2-21C5-EF0247B54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3" t="43181" r="39007" b="30043"/>
          <a:stretch/>
        </p:blipFill>
        <p:spPr>
          <a:xfrm>
            <a:off x="307049" y="1774669"/>
            <a:ext cx="6928924" cy="1913805"/>
          </a:xfrm>
          <a:prstGeom prst="rect">
            <a:avLst/>
          </a:prstGeom>
        </p:spPr>
      </p:pic>
      <p:pic>
        <p:nvPicPr>
          <p:cNvPr id="11" name="Picture 10" descr="A close-up of a number&#10;&#10;Description automatically generated">
            <a:extLst>
              <a:ext uri="{FF2B5EF4-FFF2-40B4-BE49-F238E27FC236}">
                <a16:creationId xmlns:a16="http://schemas.microsoft.com/office/drawing/2014/main" id="{03B2DBF1-501C-151E-B076-1BCA56A1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9" y="3914328"/>
            <a:ext cx="5245100" cy="1104900"/>
          </a:xfrm>
          <a:prstGeom prst="rect">
            <a:avLst/>
          </a:prstGeom>
        </p:spPr>
      </p:pic>
      <p:pic>
        <p:nvPicPr>
          <p:cNvPr id="14" name="Picture 13" descr="A close-up of a number&#10;&#10;Description automatically generated">
            <a:extLst>
              <a:ext uri="{FF2B5EF4-FFF2-40B4-BE49-F238E27FC236}">
                <a16:creationId xmlns:a16="http://schemas.microsoft.com/office/drawing/2014/main" id="{E04E2DF0-0FE8-38BA-6EE7-F620AF21C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3" y="690202"/>
            <a:ext cx="5270500" cy="1143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6C86BB-8673-C42A-6F5D-7C88F867F7A1}"/>
              </a:ext>
            </a:extLst>
          </p:cNvPr>
          <p:cNvSpPr/>
          <p:nvPr/>
        </p:nvSpPr>
        <p:spPr>
          <a:xfrm>
            <a:off x="7275279" y="3154680"/>
            <a:ext cx="247740" cy="1864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EE81-6EDD-466C-619F-DB14746665A2}"/>
              </a:ext>
            </a:extLst>
          </p:cNvPr>
          <p:cNvSpPr txBox="1"/>
          <p:nvPr/>
        </p:nvSpPr>
        <p:spPr>
          <a:xfrm>
            <a:off x="240033" y="-63610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Statistical inference on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14313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4C411D-8501-728B-6170-C42380A811D3}"/>
              </a:ext>
            </a:extLst>
          </p:cNvPr>
          <p:cNvSpPr/>
          <p:nvPr/>
        </p:nvSpPr>
        <p:spPr>
          <a:xfrm>
            <a:off x="1033129" y="2789453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5C7547-512D-0399-E194-49C7EE280719}"/>
              </a:ext>
            </a:extLst>
          </p:cNvPr>
          <p:cNvSpPr/>
          <p:nvPr/>
        </p:nvSpPr>
        <p:spPr>
          <a:xfrm>
            <a:off x="1033129" y="1670086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38D8C-9A4D-DC8D-0D52-80E53FA0CF11}"/>
              </a:ext>
            </a:extLst>
          </p:cNvPr>
          <p:cNvSpPr txBox="1"/>
          <p:nvPr/>
        </p:nvSpPr>
        <p:spPr>
          <a:xfrm>
            <a:off x="240033" y="769600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often useful to also test for the significance of a </a:t>
            </a:r>
            <a:r>
              <a:rPr lang="en-GB" sz="24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group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of coefficients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E9611-216E-823A-7E41-ACF81F59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68278"/>
            <a:ext cx="7772400" cy="306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30A7BC-F1D1-4E3D-B247-A4E258BD8D5C}"/>
              </a:ext>
            </a:extLst>
          </p:cNvPr>
          <p:cNvSpPr/>
          <p:nvPr/>
        </p:nvSpPr>
        <p:spPr>
          <a:xfrm>
            <a:off x="7079227" y="2234075"/>
            <a:ext cx="2418734" cy="45719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2C058-747B-7AAB-6AB4-ACAB6A86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989871"/>
            <a:ext cx="7772400" cy="28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F194F-7F9A-8B8A-BD91-7D07A7627847}"/>
              </a:ext>
            </a:extLst>
          </p:cNvPr>
          <p:cNvSpPr txBox="1"/>
          <p:nvPr/>
        </p:nvSpPr>
        <p:spPr>
          <a:xfrm>
            <a:off x="240033" y="361234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compare the estimated MSE for each model with a F-test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71346-0FFF-4A0B-8A8E-A4DE6CF34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54" y="1791666"/>
            <a:ext cx="609600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4B593D-C24F-69F6-17FE-FF51E214D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54" y="2941741"/>
            <a:ext cx="558800" cy="38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3C3183-BE13-0CE3-5AA7-3527C877D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6419" y="4513206"/>
            <a:ext cx="6248400" cy="838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66302E-9407-1DE6-5552-AAD2B124D1FC}"/>
              </a:ext>
            </a:extLst>
          </p:cNvPr>
          <p:cNvSpPr txBox="1"/>
          <p:nvPr/>
        </p:nvSpPr>
        <p:spPr>
          <a:xfrm>
            <a:off x="2100893" y="5665486"/>
            <a:ext cx="7990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“Does letting the slopes for X</a:t>
            </a:r>
            <a:r>
              <a:rPr lang="en-GB" sz="2400" i="1" baseline="-250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q+1</a:t>
            </a:r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…, </a:t>
            </a:r>
            <a:r>
              <a:rPr lang="en-GB" sz="2400" i="1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X</a:t>
            </a:r>
            <a:r>
              <a:rPr lang="en-GB" sz="2400" i="1" baseline="-25000" dirty="0" err="1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 non-zero reduce the MSE more than we would expect just by noise?”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7ECEA-53A9-DD4C-4319-88500730964D}"/>
              </a:ext>
            </a:extLst>
          </p:cNvPr>
          <p:cNvSpPr txBox="1"/>
          <p:nvPr/>
        </p:nvSpPr>
        <p:spPr>
          <a:xfrm>
            <a:off x="7049987" y="2297602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p-q coefficients are all zero</a:t>
            </a:r>
            <a:endParaRPr lang="en-FR" b="1" dirty="0">
              <a:solidFill>
                <a:srgbClr val="FA2743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6B374-98A5-C4D5-AB56-415DB8C49D40}"/>
              </a:ext>
            </a:extLst>
          </p:cNvPr>
          <p:cNvSpPr txBox="1"/>
          <p:nvPr/>
        </p:nvSpPr>
        <p:spPr>
          <a:xfrm>
            <a:off x="240033" y="-78452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 for multiple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82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461F-79A0-9371-6489-BCFFE783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8427EB2-BCCB-36A1-C1A6-F4AC25276742}"/>
              </a:ext>
            </a:extLst>
          </p:cNvPr>
          <p:cNvSpPr/>
          <p:nvPr/>
        </p:nvSpPr>
        <p:spPr>
          <a:xfrm>
            <a:off x="1033129" y="2789453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F32B70-3E22-4E52-DEC5-BBAD2DC403D7}"/>
              </a:ext>
            </a:extLst>
          </p:cNvPr>
          <p:cNvSpPr/>
          <p:nvPr/>
        </p:nvSpPr>
        <p:spPr>
          <a:xfrm>
            <a:off x="1033129" y="1670086"/>
            <a:ext cx="854662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A7F13-2F0B-971C-C259-BF72C630C0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4BD62-E40D-53C1-A566-463D978B21B3}"/>
              </a:ext>
            </a:extLst>
          </p:cNvPr>
          <p:cNvSpPr txBox="1"/>
          <p:nvPr/>
        </p:nvSpPr>
        <p:spPr>
          <a:xfrm>
            <a:off x="240033" y="769600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 important special case is to test if </a:t>
            </a:r>
            <a:r>
              <a:rPr lang="en-GB" sz="24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all coefficients are zero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or not.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B5E823-76FE-2023-BE81-B9C95DBB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89871"/>
            <a:ext cx="7772400" cy="2847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0E830-357C-6682-CBC3-9BE696741AC0}"/>
              </a:ext>
            </a:extLst>
          </p:cNvPr>
          <p:cNvSpPr txBox="1"/>
          <p:nvPr/>
        </p:nvSpPr>
        <p:spPr>
          <a:xfrm>
            <a:off x="240033" y="361234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becomes then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13262-805C-96AB-CC5E-3CFBA1B5F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954" y="1791666"/>
            <a:ext cx="609600" cy="38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8494D4-68D3-DDEB-51CB-40B669A58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54" y="2941741"/>
            <a:ext cx="558800" cy="38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52B8E-F26F-B4E9-012B-D9E6E7A665CE}"/>
              </a:ext>
            </a:extLst>
          </p:cNvPr>
          <p:cNvSpPr txBox="1"/>
          <p:nvPr/>
        </p:nvSpPr>
        <p:spPr>
          <a:xfrm>
            <a:off x="240033" y="-78452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Testing for multiple coefficients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0DD3D2-A24F-24C8-1EE1-DB2208E3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861070"/>
            <a:ext cx="4690745" cy="3051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CEB30-B026-7C6F-C94B-22A047313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900" y="4477756"/>
            <a:ext cx="5664200" cy="838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74BC9D-DEEF-4DC4-63E9-2F99B412DB10}"/>
              </a:ext>
            </a:extLst>
          </p:cNvPr>
          <p:cNvSpPr txBox="1"/>
          <p:nvPr/>
        </p:nvSpPr>
        <p:spPr>
          <a:xfrm>
            <a:off x="240032" y="5448116"/>
            <a:ext cx="10874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is often called the test of significance of the whole regression.</a:t>
            </a:r>
          </a:p>
        </p:txBody>
      </p:sp>
    </p:spTree>
    <p:extLst>
      <p:ext uri="{BB962C8B-B14F-4D97-AF65-F5344CB8AC3E}">
        <p14:creationId xmlns:p14="http://schemas.microsoft.com/office/powerpoint/2010/main" val="79651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1A10D6-70A5-ECD2-A7FB-FC168F6D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87"/>
          <a:stretch/>
        </p:blipFill>
        <p:spPr>
          <a:xfrm>
            <a:off x="1863235" y="861953"/>
            <a:ext cx="8356232" cy="5777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C7A12-E133-90B6-FFF8-9DE40B438B09}"/>
              </a:ext>
            </a:extLst>
          </p:cNvPr>
          <p:cNvSpPr txBox="1"/>
          <p:nvPr/>
        </p:nvSpPr>
        <p:spPr>
          <a:xfrm>
            <a:off x="422306" y="218856"/>
            <a:ext cx="288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F8F27-8371-8D0A-758C-E1B52C884BBB}"/>
              </a:ext>
            </a:extLst>
          </p:cNvPr>
          <p:cNvSpPr txBox="1"/>
          <p:nvPr/>
        </p:nvSpPr>
        <p:spPr>
          <a:xfrm>
            <a:off x="1863235" y="218855"/>
            <a:ext cx="1012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the mtcars dataset – we want to predict </a:t>
            </a:r>
            <a:r>
              <a:rPr lang="en-FR" sz="24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mpg</a:t>
            </a:r>
            <a:endParaRPr lang="en-FR" sz="2400" b="1" dirty="0">
              <a:solidFill>
                <a:srgbClr val="00A2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DCDAB4-684A-F0CE-A4F3-1DE7BD1A0EDB}"/>
              </a:ext>
            </a:extLst>
          </p:cNvPr>
          <p:cNvSpPr/>
          <p:nvPr/>
        </p:nvSpPr>
        <p:spPr>
          <a:xfrm>
            <a:off x="7665247" y="1937689"/>
            <a:ext cx="1031966" cy="2991394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3B35D-E235-7E50-3361-328B7CC07EB9}"/>
              </a:ext>
            </a:extLst>
          </p:cNvPr>
          <p:cNvSpPr txBox="1"/>
          <p:nvPr/>
        </p:nvSpPr>
        <p:spPr>
          <a:xfrm>
            <a:off x="4172440" y="6062065"/>
            <a:ext cx="31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None of the t-tests reject H</a:t>
            </a:r>
            <a:r>
              <a:rPr lang="en-FR" baseline="-25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D3335-5CFB-6BD4-9555-14C0F79691CE}"/>
              </a:ext>
            </a:extLst>
          </p:cNvPr>
          <p:cNvSpPr txBox="1"/>
          <p:nvPr/>
        </p:nvSpPr>
        <p:spPr>
          <a:xfrm>
            <a:off x="9212485" y="147034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 but the F-test does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39C4960-FED2-8A85-668F-FC4014BC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94"/>
          <a:stretch/>
        </p:blipFill>
        <p:spPr>
          <a:xfrm>
            <a:off x="924813" y="554057"/>
            <a:ext cx="8247916" cy="548484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A3EE9E-EA00-C889-4D32-C0FE79F2D413}"/>
              </a:ext>
            </a:extLst>
          </p:cNvPr>
          <p:cNvSpPr/>
          <p:nvPr/>
        </p:nvSpPr>
        <p:spPr>
          <a:xfrm>
            <a:off x="5062024" y="1423860"/>
            <a:ext cx="4123958" cy="500277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3292E-9DD2-2765-F895-E1DA0D8EDED7}"/>
              </a:ext>
            </a:extLst>
          </p:cNvPr>
          <p:cNvSpPr/>
          <p:nvPr/>
        </p:nvSpPr>
        <p:spPr>
          <a:xfrm>
            <a:off x="4638262" y="2931393"/>
            <a:ext cx="2186608" cy="3107505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D99DA-03F9-38F0-AE09-4E0C9E93CFBE}"/>
              </a:ext>
            </a:extLst>
          </p:cNvPr>
          <p:cNvSpPr txBox="1"/>
          <p:nvPr/>
        </p:nvSpPr>
        <p:spPr>
          <a:xfrm>
            <a:off x="9666962" y="3975652"/>
            <a:ext cx="14670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0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2400117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DA67-7B3F-8389-381F-3C5DD21E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0FECB-16F3-363A-B3C0-1D644F87237A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6E1D3-1D2B-6397-B8C1-D4EAE27E97F3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E5D86076-83A3-2F59-2779-1AA81612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3883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742E-C2A1-AF22-0BE9-126A072F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5A6B8A-9F09-48FF-6BA4-46E1F3EC6E4E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C22919-A905-1188-2C6D-A87C3F9661DB}"/>
              </a:ext>
            </a:extLst>
          </p:cNvPr>
          <p:cNvSpPr/>
          <p:nvPr/>
        </p:nvSpPr>
        <p:spPr>
          <a:xfrm>
            <a:off x="847261" y="851870"/>
            <a:ext cx="86004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7DCC8-5318-A8C2-B1A8-F0EB1F6823CE}"/>
              </a:ext>
            </a:extLst>
          </p:cNvPr>
          <p:cNvSpPr txBox="1"/>
          <p:nvPr/>
        </p:nvSpPr>
        <p:spPr>
          <a:xfrm>
            <a:off x="291063" y="941620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BBF18-39A1-371B-33E9-1C5453DED132}"/>
              </a:ext>
            </a:extLst>
          </p:cNvPr>
          <p:cNvSpPr txBox="1"/>
          <p:nvPr/>
        </p:nvSpPr>
        <p:spPr>
          <a:xfrm>
            <a:off x="1033334" y="866113"/>
            <a:ext cx="841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multiple regression isn’t a bunch of simple regressions?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8F316-2A68-9C44-625C-D69AE3115AB4}"/>
              </a:ext>
            </a:extLst>
          </p:cNvPr>
          <p:cNvSpPr txBox="1"/>
          <p:nvPr/>
        </p:nvSpPr>
        <p:spPr>
          <a:xfrm>
            <a:off x="1106388" y="1761537"/>
            <a:ext cx="997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“The slopes we get for each variable in multiple regression are not the same as if we did p separate simple regression. Why not?”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066F-1A21-8978-6F88-E87AEE33C555}"/>
              </a:ext>
            </a:extLst>
          </p:cNvPr>
          <p:cNvSpPr txBox="1"/>
          <p:nvPr/>
        </p:nvSpPr>
        <p:spPr>
          <a:xfrm>
            <a:off x="293874" y="2803672"/>
            <a:ext cx="10791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Suppose the true model of the data is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we did a simple regression of Y just on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would estimate the slope as per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43862D-AACD-F911-C6AF-CE3657D0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17" y="2907102"/>
            <a:ext cx="3858821" cy="31167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2293831-4A4B-35EE-63E8-B1EF32911CA9}"/>
              </a:ext>
            </a:extLst>
          </p:cNvPr>
          <p:cNvGrpSpPr/>
          <p:nvPr/>
        </p:nvGrpSpPr>
        <p:grpSpPr>
          <a:xfrm>
            <a:off x="1794224" y="4294009"/>
            <a:ext cx="8603550" cy="1537226"/>
            <a:chOff x="2331325" y="4169788"/>
            <a:chExt cx="8036593" cy="15372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E14D29-49A4-49BE-45EC-D7B5C696C01D}"/>
                </a:ext>
              </a:extLst>
            </p:cNvPr>
            <p:cNvSpPr txBox="1"/>
            <p:nvPr/>
          </p:nvSpPr>
          <p:spPr>
            <a:xfrm>
              <a:off x="2331325" y="5289962"/>
              <a:ext cx="25481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1</a:t>
              </a:r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’s direct contribution to Y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55DE63-4F83-4539-C231-B5D8FB3E068F}"/>
                </a:ext>
              </a:extLst>
            </p:cNvPr>
            <p:cNvCxnSpPr/>
            <p:nvPr/>
          </p:nvCxnSpPr>
          <p:spPr>
            <a:xfrm flipV="1">
              <a:off x="4658709" y="4866441"/>
              <a:ext cx="220717" cy="399968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69FAB-A4F1-F24F-813F-B749C01C3A07}"/>
                </a:ext>
              </a:extLst>
            </p:cNvPr>
            <p:cNvSpPr txBox="1"/>
            <p:nvPr/>
          </p:nvSpPr>
          <p:spPr>
            <a:xfrm>
              <a:off x="7975785" y="4169788"/>
              <a:ext cx="23921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indirect contribution through correlation with 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2 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18B9A31-77A2-452A-5529-BBB77435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4353" y="4277509"/>
              <a:ext cx="4279900" cy="6731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70ABEBC-E2EE-1BAE-6E27-A3DE69E73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6731" y="4431398"/>
              <a:ext cx="541135" cy="0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64B1F3-07E1-D0EB-2F1E-28810FCEF7E0}"/>
                </a:ext>
              </a:extLst>
            </p:cNvPr>
            <p:cNvSpPr txBox="1"/>
            <p:nvPr/>
          </p:nvSpPr>
          <p:spPr>
            <a:xfrm>
              <a:off x="5902445" y="5368460"/>
              <a:ext cx="22248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X</a:t>
              </a:r>
              <a:r>
                <a:rPr lang="en-FR" sz="1600" baseline="-250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2</a:t>
              </a:r>
              <a:r>
                <a:rPr lang="en-FR" sz="1600" dirty="0">
                  <a:solidFill>
                    <a:srgbClr val="FA274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Lato" panose="020F0502020204030203" pitchFamily="34" charset="0"/>
                </a:rPr>
                <a:t>’s contribution to Y</a:t>
              </a:r>
              <a:endParaRPr lang="en-FR" sz="16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11732C3-A21C-F693-B904-70893131196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 flipV="1">
              <a:off x="5536325" y="4950609"/>
              <a:ext cx="366120" cy="587128"/>
            </a:xfrm>
            <a:prstGeom prst="straightConnector1">
              <a:avLst/>
            </a:prstGeom>
            <a:ln w="12700">
              <a:solidFill>
                <a:srgbClr val="FA27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B4770D4-F4D4-2307-7438-2A04FF70D3A3}"/>
              </a:ext>
            </a:extLst>
          </p:cNvPr>
          <p:cNvSpPr txBox="1"/>
          <p:nvPr/>
        </p:nvSpPr>
        <p:spPr>
          <a:xfrm>
            <a:off x="285860" y="6014396"/>
            <a:ext cx="10799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2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are correlated, we can predict a bit of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2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and vice-versa</a:t>
            </a:r>
          </a:p>
        </p:txBody>
      </p:sp>
    </p:spTree>
    <p:extLst>
      <p:ext uri="{BB962C8B-B14F-4D97-AF65-F5344CB8AC3E}">
        <p14:creationId xmlns:p14="http://schemas.microsoft.com/office/powerpoint/2010/main" val="849344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1253A9-F8AA-4050-8B94-FCF60455A74A}"/>
              </a:ext>
            </a:extLst>
          </p:cNvPr>
          <p:cNvSpPr txBox="1"/>
          <p:nvPr/>
        </p:nvSpPr>
        <p:spPr>
          <a:xfrm>
            <a:off x="750654" y="3087842"/>
            <a:ext cx="11441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variance of the estimated parameters		                       will blow up!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7FB-E8C4-AD94-32EC-02CCF7083AA7}"/>
              </a:ext>
            </a:extLst>
          </p:cNvPr>
          <p:cNvSpPr txBox="1"/>
          <p:nvPr/>
        </p:nvSpPr>
        <p:spPr>
          <a:xfrm>
            <a:off x="301812" y="-79389"/>
            <a:ext cx="2846334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Multicollinearity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C69FD-D4CF-79CE-52DE-E5AD6F8D4B16}"/>
              </a:ext>
            </a:extLst>
          </p:cNvPr>
          <p:cNvSpPr txBox="1"/>
          <p:nvPr/>
        </p:nvSpPr>
        <p:spPr>
          <a:xfrm>
            <a:off x="301813" y="751255"/>
            <a:ext cx="11519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Remember the expression for the parameters of the multiple linear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D8A7-0112-FF0E-E543-55911A75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0" y="1534110"/>
            <a:ext cx="27178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D64B1-1BF8-CBCD-2955-ABA7A6487DE0}"/>
              </a:ext>
            </a:extLst>
          </p:cNvPr>
          <p:cNvSpPr txBox="1"/>
          <p:nvPr/>
        </p:nvSpPr>
        <p:spPr>
          <a:xfrm>
            <a:off x="301812" y="2146298"/>
            <a:ext cx="1116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always assumed              is invertible. What happens if it is not the case?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CA80F-5E63-5EEA-9505-46A111EF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129" y="2332690"/>
            <a:ext cx="762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D60D9-06FD-FBC7-ACB9-CBF8D047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466" y="3214837"/>
            <a:ext cx="3111500" cy="41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DEA44-8742-8BC6-723F-3F8C91FCF587}"/>
              </a:ext>
            </a:extLst>
          </p:cNvPr>
          <p:cNvSpPr txBox="1"/>
          <p:nvPr/>
        </p:nvSpPr>
        <p:spPr>
          <a:xfrm>
            <a:off x="750655" y="3748381"/>
            <a:ext cx="843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( And even if it’s not exactly singular but almost, the variances will be very big 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F6FCE8-C227-62B4-7D17-EEF9FA623028}"/>
              </a:ext>
            </a:extLst>
          </p:cNvPr>
          <p:cNvSpPr/>
          <p:nvPr/>
        </p:nvSpPr>
        <p:spPr>
          <a:xfrm>
            <a:off x="418011" y="3304897"/>
            <a:ext cx="222068" cy="22206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198ACA-5E64-DA1A-0834-5AF1568B0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594"/>
          <a:stretch/>
        </p:blipFill>
        <p:spPr>
          <a:xfrm>
            <a:off x="3582202" y="4420686"/>
            <a:ext cx="2431869" cy="939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2213DA-94D0-7C1E-3705-83DC1261D60B}"/>
              </a:ext>
            </a:extLst>
          </p:cNvPr>
          <p:cNvSpPr txBox="1"/>
          <p:nvPr/>
        </p:nvSpPr>
        <p:spPr>
          <a:xfrm>
            <a:off x="750655" y="463595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test statistic is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AF008E18-D190-4514-4862-AB52E754A598}"/>
              </a:ext>
            </a:extLst>
          </p:cNvPr>
          <p:cNvSpPr/>
          <p:nvPr/>
        </p:nvSpPr>
        <p:spPr>
          <a:xfrm>
            <a:off x="6052421" y="4553491"/>
            <a:ext cx="210500" cy="674189"/>
          </a:xfrm>
          <a:prstGeom prst="downArrow">
            <a:avLst/>
          </a:prstGeom>
          <a:solidFill>
            <a:srgbClr val="FA2743"/>
          </a:solidFill>
          <a:ln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99653-B2E3-9C7A-EA6B-7AACBF48FD22}"/>
              </a:ext>
            </a:extLst>
          </p:cNvPr>
          <p:cNvSpPr txBox="1"/>
          <p:nvPr/>
        </p:nvSpPr>
        <p:spPr>
          <a:xfrm>
            <a:off x="6359660" y="4675141"/>
            <a:ext cx="492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 </a:t>
            </a:r>
            <a:r>
              <a:rPr lang="en-GB" sz="2400" b="1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H</a:t>
            </a:r>
            <a:r>
              <a:rPr lang="en-GB" sz="2400" b="1" baseline="-25000" dirty="0">
                <a:solidFill>
                  <a:srgbClr val="5E5E5E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0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will very often not be rejected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7962F2-42F1-D37E-F8B6-CAF2B9831FB9}"/>
              </a:ext>
            </a:extLst>
          </p:cNvPr>
          <p:cNvSpPr/>
          <p:nvPr/>
        </p:nvSpPr>
        <p:spPr>
          <a:xfrm>
            <a:off x="418011" y="4779550"/>
            <a:ext cx="222068" cy="222068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98CE01-DD03-63F1-9EA6-643532DA5AB6}"/>
              </a:ext>
            </a:extLst>
          </p:cNvPr>
          <p:cNvSpPr txBox="1"/>
          <p:nvPr/>
        </p:nvSpPr>
        <p:spPr>
          <a:xfrm>
            <a:off x="301812" y="5663459"/>
            <a:ext cx="3187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see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97459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7E60F-CE98-EB61-94E7-1D4795AF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FDD27-D9C7-660F-A3AC-BF59279B4DB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3FE35-BC41-42B0-6DE8-8CDDB6AF467C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6B731E-DB0F-5A1E-A57E-E836EB7C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E83C78-BD46-FBAD-16FF-5603BCC3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165F03-2CA5-57F1-DA90-0B1E0693335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28149C-57E6-8EC8-FE77-928821383DEF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CAB9-B6D0-7A2D-514A-E3F1C86D4D0B}"/>
              </a:ext>
            </a:extLst>
          </p:cNvPr>
          <p:cNvSpPr txBox="1"/>
          <p:nvPr/>
        </p:nvSpPr>
        <p:spPr>
          <a:xfrm>
            <a:off x="5832389" y="4160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E73BD97-133D-CD73-5FAF-7AC765F400BA}"/>
              </a:ext>
            </a:extLst>
          </p:cNvPr>
          <p:cNvCxnSpPr>
            <a:cxnSpLocks/>
          </p:cNvCxnSpPr>
          <p:nvPr/>
        </p:nvCxnSpPr>
        <p:spPr>
          <a:xfrm>
            <a:off x="5173362" y="3429000"/>
            <a:ext cx="457834" cy="302741"/>
          </a:xfrm>
          <a:prstGeom prst="bentConnector3">
            <a:avLst>
              <a:gd name="adj1" fmla="val -381"/>
            </a:avLst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56D876-2A75-C87E-D1E7-EA9F30317192}"/>
              </a:ext>
            </a:extLst>
          </p:cNvPr>
          <p:cNvSpPr txBox="1"/>
          <p:nvPr/>
        </p:nvSpPr>
        <p:spPr>
          <a:xfrm>
            <a:off x="5631196" y="3547075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house value for California districts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DAA93-1A01-6ECB-4ABD-D77BDEAE8B92}"/>
              </a:ext>
            </a:extLst>
          </p:cNvPr>
          <p:cNvSpPr txBox="1"/>
          <p:nvPr/>
        </p:nvSpPr>
        <p:spPr>
          <a:xfrm>
            <a:off x="3762626" y="4034477"/>
            <a:ext cx="352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house age in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3B3AC7-CBA2-63FA-6CCA-25302696134C}"/>
              </a:ext>
            </a:extLst>
          </p:cNvPr>
          <p:cNvCxnSpPr/>
          <p:nvPr/>
        </p:nvCxnSpPr>
        <p:spPr>
          <a:xfrm>
            <a:off x="3957277" y="3332892"/>
            <a:ext cx="0" cy="650234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CD7136-D16F-0A8D-C821-B3D605001CD6}"/>
              </a:ext>
            </a:extLst>
          </p:cNvPr>
          <p:cNvCxnSpPr/>
          <p:nvPr/>
        </p:nvCxnSpPr>
        <p:spPr>
          <a:xfrm>
            <a:off x="5755354" y="1812175"/>
            <a:ext cx="263611" cy="0"/>
          </a:xfrm>
          <a:prstGeom prst="line">
            <a:avLst/>
          </a:prstGeom>
          <a:ln w="12700">
            <a:solidFill>
              <a:srgbClr val="FA2743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E8E8C2-7D49-3448-1F88-DD607312D5C8}"/>
              </a:ext>
            </a:extLst>
          </p:cNvPr>
          <p:cNvSpPr txBox="1"/>
          <p:nvPr/>
        </p:nvSpPr>
        <p:spPr>
          <a:xfrm>
            <a:off x="6017120" y="1627509"/>
            <a:ext cx="463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Each row represents the data for one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728CE-EF42-2467-BBCD-438FADF93D29}"/>
              </a:ext>
            </a:extLst>
          </p:cNvPr>
          <p:cNvSpPr txBox="1"/>
          <p:nvPr/>
        </p:nvSpPr>
        <p:spPr>
          <a:xfrm>
            <a:off x="7374390" y="953798"/>
            <a:ext cx="4685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dirty="0">
                <a:solidFill>
                  <a:srgbClr val="FA274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Example: California housing dataset</a:t>
            </a:r>
            <a:endParaRPr lang="en-FR" sz="2200" b="1" dirty="0">
              <a:solidFill>
                <a:srgbClr val="FA274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FF444-D82C-35A4-4DB2-C222A831FC6A}"/>
              </a:ext>
            </a:extLst>
          </p:cNvPr>
          <p:cNvSpPr txBox="1"/>
          <p:nvPr/>
        </p:nvSpPr>
        <p:spPr>
          <a:xfrm>
            <a:off x="2196675" y="4590609"/>
            <a:ext cx="352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Median population in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580D7B-BB1B-C3FA-F2FE-362C1C07C9E8}"/>
              </a:ext>
            </a:extLst>
          </p:cNvPr>
          <p:cNvCxnSpPr>
            <a:cxnSpLocks/>
          </p:cNvCxnSpPr>
          <p:nvPr/>
        </p:nvCxnSpPr>
        <p:spPr>
          <a:xfrm>
            <a:off x="2391326" y="3332892"/>
            <a:ext cx="0" cy="1196548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71D93F-00B5-BA82-D899-B2525ECB6C76}"/>
              </a:ext>
            </a:extLst>
          </p:cNvPr>
          <p:cNvSpPr txBox="1"/>
          <p:nvPr/>
        </p:nvSpPr>
        <p:spPr>
          <a:xfrm>
            <a:off x="1359861" y="5117169"/>
            <a:ext cx="439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Latitude at the </a:t>
            </a:r>
            <a:r>
              <a:rPr lang="en-GB" dirty="0" err="1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center</a:t>
            </a:r>
            <a:r>
              <a:rPr lang="en-GB" dirty="0">
                <a:solidFill>
                  <a:srgbClr val="FA274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of the district</a:t>
            </a:r>
            <a:endParaRPr lang="en-FR" dirty="0">
              <a:solidFill>
                <a:srgbClr val="FA2743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DF38ED-00CC-C83B-B565-E2ACBB7A6E23}"/>
              </a:ext>
            </a:extLst>
          </p:cNvPr>
          <p:cNvCxnSpPr>
            <a:cxnSpLocks/>
          </p:cNvCxnSpPr>
          <p:nvPr/>
        </p:nvCxnSpPr>
        <p:spPr>
          <a:xfrm>
            <a:off x="1554512" y="3332892"/>
            <a:ext cx="0" cy="1707987"/>
          </a:xfrm>
          <a:prstGeom prst="straightConnector1">
            <a:avLst/>
          </a:prstGeom>
          <a:ln w="127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35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7AC0-7518-A21B-2CDA-54DD9F86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4719B5-5E34-7269-15A8-D37E4412FE87}"/>
              </a:ext>
            </a:extLst>
          </p:cNvPr>
          <p:cNvSpPr/>
          <p:nvPr/>
        </p:nvSpPr>
        <p:spPr>
          <a:xfrm>
            <a:off x="8699224" y="1897934"/>
            <a:ext cx="1031966" cy="2991394"/>
          </a:xfrm>
          <a:prstGeom prst="rect">
            <a:avLst/>
          </a:prstGeom>
          <a:noFill/>
          <a:ln w="25400">
            <a:solidFill>
              <a:srgbClr val="FA2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ABE11-079D-47F7-E201-3BC6756157FA}"/>
              </a:ext>
            </a:extLst>
          </p:cNvPr>
          <p:cNvSpPr txBox="1"/>
          <p:nvPr/>
        </p:nvSpPr>
        <p:spPr>
          <a:xfrm>
            <a:off x="5206417" y="6075318"/>
            <a:ext cx="31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None of the t-tests reject H</a:t>
            </a:r>
            <a:r>
              <a:rPr lang="en-FR" baseline="-250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0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FED3A4B-312D-5F60-0AEC-8A98B649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94"/>
          <a:stretch/>
        </p:blipFill>
        <p:spPr>
          <a:xfrm>
            <a:off x="1958790" y="514302"/>
            <a:ext cx="8247916" cy="54848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A4A7D-0151-060F-7B23-8A3BBE97A65B}"/>
              </a:ext>
            </a:extLst>
          </p:cNvPr>
          <p:cNvSpPr/>
          <p:nvPr/>
        </p:nvSpPr>
        <p:spPr>
          <a:xfrm>
            <a:off x="5672239" y="2891638"/>
            <a:ext cx="2186608" cy="3107505"/>
          </a:xfrm>
          <a:prstGeom prst="rect">
            <a:avLst/>
          </a:prstGeom>
          <a:noFill/>
          <a:ln w="50800">
            <a:solidFill>
              <a:srgbClr val="FA27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0070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ECCC-9C88-5066-2913-81CDE43D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BEAF4-5EB0-819C-BE27-86D0A20A6A6F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9A9E6-1EAE-35EF-00B3-24ECA6BD00BA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997B09A1-EB0C-9D41-4B27-8F01A148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4989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73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0376B7-0A83-CE28-472D-8AFE08CFC07A}"/>
              </a:ext>
            </a:extLst>
          </p:cNvPr>
          <p:cNvSpPr/>
          <p:nvPr/>
        </p:nvSpPr>
        <p:spPr>
          <a:xfrm>
            <a:off x="301813" y="3357070"/>
            <a:ext cx="2740210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78441-2640-A8BF-E9B0-973895B3B7DD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5E7CB-97F8-00F1-D999-6AC04102E50D}"/>
              </a:ext>
            </a:extLst>
          </p:cNvPr>
          <p:cNvSpPr txBox="1"/>
          <p:nvPr/>
        </p:nvSpPr>
        <p:spPr>
          <a:xfrm>
            <a:off x="301813" y="928075"/>
            <a:ext cx="1169659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some cases, we might want to regress Y using also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qualitative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predictors:</a:t>
            </a:r>
          </a:p>
          <a:p>
            <a:pPr lvl="1"/>
            <a:endParaRPr lang="en-FR" sz="2200" dirty="0">
              <a:solidFill>
                <a:srgbClr val="5E5E5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“How does the salary of an employee relates with its gender?”</a:t>
            </a:r>
          </a:p>
          <a:p>
            <a:pPr lvl="1"/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“Can the nationality of a person help predict his/her life expectancy?”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These are examples where the levels of the predictor have no notion of ordering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FA9B9-D95D-B2D4-68E2-81D5D9EF06A4}"/>
              </a:ext>
            </a:extLst>
          </p:cNvPr>
          <p:cNvSpPr txBox="1"/>
          <p:nvPr/>
        </p:nvSpPr>
        <p:spPr>
          <a:xfrm>
            <a:off x="359922" y="3359991"/>
            <a:ext cx="274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 categories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B6615-69A5-8125-149B-0FEAA4A8D913}"/>
              </a:ext>
            </a:extLst>
          </p:cNvPr>
          <p:cNvSpPr txBox="1"/>
          <p:nvPr/>
        </p:nvSpPr>
        <p:spPr>
          <a:xfrm>
            <a:off x="3505848" y="3429000"/>
            <a:ext cx="895638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Pick one of two levels as the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reference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baseline category. 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Add column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to the design matrix X for each data point indicating whether it belongs to baseline (X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= 1) or not (X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= 0)</a:t>
            </a: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Regress on</a:t>
            </a:r>
          </a:p>
          <a:p>
            <a:endParaRPr lang="en-FR" sz="2400" baseline="-250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5F388-0A7F-D6F3-4CE1-C8A96CFB4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95" y="5383316"/>
            <a:ext cx="5994400" cy="342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CADE02-97C8-9E44-D322-DC5D68501332}"/>
              </a:ext>
            </a:extLst>
          </p:cNvPr>
          <p:cNvSpPr/>
          <p:nvPr/>
        </p:nvSpPr>
        <p:spPr>
          <a:xfrm>
            <a:off x="7840485" y="5935165"/>
            <a:ext cx="2701636" cy="70396"/>
          </a:xfrm>
          <a:prstGeom prst="rect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334BC86D-02B4-4BA4-D171-5AF740D6E522}"/>
              </a:ext>
            </a:extLst>
          </p:cNvPr>
          <p:cNvSpPr/>
          <p:nvPr/>
        </p:nvSpPr>
        <p:spPr>
          <a:xfrm>
            <a:off x="6717874" y="5875255"/>
            <a:ext cx="734291" cy="463994"/>
          </a:xfrm>
          <a:prstGeom prst="bentUpArrow">
            <a:avLst>
              <a:gd name="adj1" fmla="val 15679"/>
              <a:gd name="adj2" fmla="val 18342"/>
              <a:gd name="adj3" fmla="val 44974"/>
            </a:avLst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23A21-92BD-2DBD-B811-4C03E89BDFFE}"/>
              </a:ext>
            </a:extLst>
          </p:cNvPr>
          <p:cNvSpPr txBox="1"/>
          <p:nvPr/>
        </p:nvSpPr>
        <p:spPr>
          <a:xfrm>
            <a:off x="1397889" y="6070447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Dummy variable encoding categories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737FF-F60D-4FDA-A7AC-58E65ED4D765}"/>
              </a:ext>
            </a:extLst>
          </p:cNvPr>
          <p:cNvSpPr txBox="1"/>
          <p:nvPr/>
        </p:nvSpPr>
        <p:spPr>
          <a:xfrm>
            <a:off x="7607375" y="6070447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Continuous predictors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88F7B3-CD1D-20C0-9D41-73C5AAB0EB99}"/>
              </a:ext>
            </a:extLst>
          </p:cNvPr>
          <p:cNvSpPr/>
          <p:nvPr/>
        </p:nvSpPr>
        <p:spPr>
          <a:xfrm>
            <a:off x="537146" y="1752200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29A2B1-3D13-3D50-2C17-49E43A6395D9}"/>
              </a:ext>
            </a:extLst>
          </p:cNvPr>
          <p:cNvSpPr/>
          <p:nvPr/>
        </p:nvSpPr>
        <p:spPr>
          <a:xfrm>
            <a:off x="523894" y="2161362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AC3207-6144-5180-DB55-00F92A25BC23}"/>
              </a:ext>
            </a:extLst>
          </p:cNvPr>
          <p:cNvSpPr/>
          <p:nvPr/>
        </p:nvSpPr>
        <p:spPr>
          <a:xfrm>
            <a:off x="3279544" y="3609547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DFA239-045F-0A7E-57EA-8D4D48F82FF7}"/>
              </a:ext>
            </a:extLst>
          </p:cNvPr>
          <p:cNvSpPr/>
          <p:nvPr/>
        </p:nvSpPr>
        <p:spPr>
          <a:xfrm>
            <a:off x="3279544" y="4292047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D6853F-4ECD-BAAE-8160-0EBAE32EE31E}"/>
              </a:ext>
            </a:extLst>
          </p:cNvPr>
          <p:cNvSpPr/>
          <p:nvPr/>
        </p:nvSpPr>
        <p:spPr>
          <a:xfrm>
            <a:off x="3279544" y="5409619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A4DF02-883C-B541-3069-DBD7E24FE40F}"/>
              </a:ext>
            </a:extLst>
          </p:cNvPr>
          <p:cNvSpPr txBox="1"/>
          <p:nvPr/>
        </p:nvSpPr>
        <p:spPr>
          <a:xfrm>
            <a:off x="279728" y="4191593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(One-hot encoding)</a:t>
            </a:r>
          </a:p>
        </p:txBody>
      </p:sp>
    </p:spTree>
    <p:extLst>
      <p:ext uri="{BB962C8B-B14F-4D97-AF65-F5344CB8AC3E}">
        <p14:creationId xmlns:p14="http://schemas.microsoft.com/office/powerpoint/2010/main" val="878252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5BA00-7587-1846-A4BC-E8BAC144E803}"/>
              </a:ext>
            </a:extLst>
          </p:cNvPr>
          <p:cNvSpPr txBox="1"/>
          <p:nvPr/>
        </p:nvSpPr>
        <p:spPr>
          <a:xfrm>
            <a:off x="301813" y="934134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Consider having one continuous predictor and one binary categorial predictor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DC756A-22FA-5A48-FA0D-33F7FFFB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1676417"/>
            <a:ext cx="40513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F56E5D-27C7-0617-8BB7-1AFC16A25633}"/>
              </a:ext>
            </a:extLst>
          </p:cNvPr>
          <p:cNvSpPr txBox="1"/>
          <p:nvPr/>
        </p:nvSpPr>
        <p:spPr>
          <a:xfrm>
            <a:off x="678918" y="2292613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that the coefficient for the categorial predictors is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7164C5-856F-9C11-DC8C-22FCB6D0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3034896"/>
            <a:ext cx="7226300" cy="342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0D35ED-B320-A79E-3CC9-1D73540C6A72}"/>
              </a:ext>
            </a:extLst>
          </p:cNvPr>
          <p:cNvSpPr txBox="1"/>
          <p:nvPr/>
        </p:nvSpPr>
        <p:spPr>
          <a:xfrm>
            <a:off x="1634084" y="3689192"/>
            <a:ext cx="97199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200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“It’s the expected difference in the response between members of the reference category and members of the other category, all else being equal”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850260-BFF8-61E2-D948-60335F23C8B2}"/>
              </a:ext>
            </a:extLst>
          </p:cNvPr>
          <p:cNvSpPr/>
          <p:nvPr/>
        </p:nvSpPr>
        <p:spPr>
          <a:xfrm>
            <a:off x="434333" y="2428543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5ED56-1E9B-A1B0-38E1-3C388CE0FB18}"/>
              </a:ext>
            </a:extLst>
          </p:cNvPr>
          <p:cNvSpPr txBox="1"/>
          <p:nvPr/>
        </p:nvSpPr>
        <p:spPr>
          <a:xfrm>
            <a:off x="752385" y="4735307"/>
            <a:ext cx="10899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 are basically two models with different intercepts: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0C31DC-9ED1-2025-686C-4D2502E86822}"/>
              </a:ext>
            </a:extLst>
          </p:cNvPr>
          <p:cNvSpPr/>
          <p:nvPr/>
        </p:nvSpPr>
        <p:spPr>
          <a:xfrm>
            <a:off x="593359" y="4886626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AA7604-208E-B7B0-69C4-0E7E3D08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85" y="5473646"/>
            <a:ext cx="21590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1185C9-406C-F1E4-3923-1EC60B73F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655" y="5473646"/>
            <a:ext cx="3225800" cy="342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9683FA-F24B-C33B-6B43-E67F47830C15}"/>
              </a:ext>
            </a:extLst>
          </p:cNvPr>
          <p:cNvSpPr txBox="1"/>
          <p:nvPr/>
        </p:nvSpPr>
        <p:spPr>
          <a:xfrm>
            <a:off x="964742" y="5973484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model for the baseline category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23F6-93B6-1BDC-7886-F9F49EDE0448}"/>
              </a:ext>
            </a:extLst>
          </p:cNvPr>
          <p:cNvSpPr txBox="1"/>
          <p:nvPr/>
        </p:nvSpPr>
        <p:spPr>
          <a:xfrm>
            <a:off x="6699663" y="5973484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model for the other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C3913-1E9A-39CD-9D85-1D4E05CC3C1E}"/>
              </a:ext>
            </a:extLst>
          </p:cNvPr>
          <p:cNvSpPr txBox="1"/>
          <p:nvPr/>
        </p:nvSpPr>
        <p:spPr>
          <a:xfrm>
            <a:off x="301813" y="-92764"/>
            <a:ext cx="9040969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predictors: the </a:t>
            </a: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308492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5BA00-7587-1846-A4BC-E8BAC144E803}"/>
              </a:ext>
            </a:extLst>
          </p:cNvPr>
          <p:cNvSpPr txBox="1"/>
          <p:nvPr/>
        </p:nvSpPr>
        <p:spPr>
          <a:xfrm>
            <a:off x="301813" y="911802"/>
            <a:ext cx="1686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2400" b="1" u="sng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Example</a:t>
            </a:r>
            <a:r>
              <a:rPr lang="en-FR" sz="22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:</a:t>
            </a:r>
            <a:endParaRPr lang="en-FR" sz="2200" b="1" u="sng" dirty="0">
              <a:solidFill>
                <a:srgbClr val="5E5E5E"/>
              </a:soli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785BF-88DD-50D7-4931-CF51AC58C884}"/>
              </a:ext>
            </a:extLst>
          </p:cNvPr>
          <p:cNvSpPr txBox="1"/>
          <p:nvPr/>
        </p:nvSpPr>
        <p:spPr>
          <a:xfrm>
            <a:off x="1686909" y="822060"/>
            <a:ext cx="105050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regress the </a:t>
            </a:r>
            <a:r>
              <a:rPr lang="en-FR" sz="2400" b="1" dirty="0">
                <a:solidFill>
                  <a:srgbClr val="FA2743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effective life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of an industrial tool before it needs maintenance based on two predictors: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   H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 much stress we impose to the tool (i.e. rotation speed)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   Its brand (either A or B)</a:t>
            </a:r>
          </a:p>
          <a:p>
            <a:pPr lvl="1">
              <a:lnSpc>
                <a:spcPct val="150000"/>
              </a:lnSpc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EE8195-FB27-2A20-6841-97FFAAA6A3D3}"/>
              </a:ext>
            </a:extLst>
          </p:cNvPr>
          <p:cNvSpPr/>
          <p:nvPr/>
        </p:nvSpPr>
        <p:spPr>
          <a:xfrm>
            <a:off x="1538208" y="3316670"/>
            <a:ext cx="9237767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FAE4FB-4F4A-D3DB-7D31-33A31FF7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61" y="5252934"/>
            <a:ext cx="50673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772DF-8FE3-F732-84D7-0C53AEEC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39" y="5295012"/>
            <a:ext cx="3594100" cy="342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A01F16-BCA2-3699-353E-E1611B6E7E02}"/>
              </a:ext>
            </a:extLst>
          </p:cNvPr>
          <p:cNvCxnSpPr/>
          <p:nvPr/>
        </p:nvCxnSpPr>
        <p:spPr>
          <a:xfrm flipH="1">
            <a:off x="4090737" y="4227716"/>
            <a:ext cx="1970924" cy="786063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85E97-C01A-7842-8D59-90CF053029FC}"/>
              </a:ext>
            </a:extLst>
          </p:cNvPr>
          <p:cNvCxnSpPr>
            <a:cxnSpLocks/>
          </p:cNvCxnSpPr>
          <p:nvPr/>
        </p:nvCxnSpPr>
        <p:spPr>
          <a:xfrm>
            <a:off x="6366661" y="4234868"/>
            <a:ext cx="1970924" cy="786063"/>
          </a:xfrm>
          <a:prstGeom prst="straightConnector1">
            <a:avLst/>
          </a:prstGeom>
          <a:ln w="381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F28BFD-5C9B-BD1A-C79E-47421E85FE3A}"/>
              </a:ext>
            </a:extLst>
          </p:cNvPr>
          <p:cNvSpPr txBox="1"/>
          <p:nvPr/>
        </p:nvSpPr>
        <p:spPr>
          <a:xfrm>
            <a:off x="2218699" y="5847689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odel for brand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D64EDD-6DA1-5ADE-AF34-7AF4B6566658}"/>
              </a:ext>
            </a:extLst>
          </p:cNvPr>
          <p:cNvSpPr txBox="1"/>
          <p:nvPr/>
        </p:nvSpPr>
        <p:spPr>
          <a:xfrm>
            <a:off x="8097187" y="5847688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m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odel for brand 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14EB0B-C968-5D73-23C1-EFCE7FF1972F}"/>
              </a:ext>
            </a:extLst>
          </p:cNvPr>
          <p:cNvSpPr/>
          <p:nvPr/>
        </p:nvSpPr>
        <p:spPr>
          <a:xfrm>
            <a:off x="1778224" y="2221762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114C8E8-39AA-DEDF-04B3-49089A6C3A0B}"/>
              </a:ext>
            </a:extLst>
          </p:cNvPr>
          <p:cNvSpPr/>
          <p:nvPr/>
        </p:nvSpPr>
        <p:spPr>
          <a:xfrm>
            <a:off x="1777098" y="2765638"/>
            <a:ext cx="159026" cy="159026"/>
          </a:xfrm>
          <a:prstGeom prst="ellipse">
            <a:avLst/>
          </a:prstGeom>
          <a:solidFill>
            <a:srgbClr val="FA2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AC2E1E-F3A7-E46B-13DA-2BA93781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3524548"/>
            <a:ext cx="5969000" cy="34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6DC6E-F658-3132-2CDA-C0E213BA214B}"/>
              </a:ext>
            </a:extLst>
          </p:cNvPr>
          <p:cNvSpPr txBox="1"/>
          <p:nvPr/>
        </p:nvSpPr>
        <p:spPr>
          <a:xfrm>
            <a:off x="301813" y="-92764"/>
            <a:ext cx="9040969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predictors: the </a:t>
            </a:r>
            <a:r>
              <a:rPr lang="en-GB" sz="26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binary</a:t>
            </a: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793815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AE380-CB69-5D9C-C9DA-FE2E9D0D8E98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8" name="Picture 7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4DA95D5-124F-6D1A-B078-7C8D9D9D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4" y="832953"/>
            <a:ext cx="2997977" cy="5840399"/>
          </a:xfrm>
          <a:prstGeom prst="rect">
            <a:avLst/>
          </a:prstGeom>
        </p:spPr>
      </p:pic>
      <p:pic>
        <p:nvPicPr>
          <p:cNvPr id="12" name="Picture 11" descr="A close-up of a receipt&#10;&#10;Description automatically generated">
            <a:extLst>
              <a:ext uri="{FF2B5EF4-FFF2-40B4-BE49-F238E27FC236}">
                <a16:creationId xmlns:a16="http://schemas.microsoft.com/office/drawing/2014/main" id="{3B0E1761-0589-99C2-2838-FA5ECBD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75" y="3817885"/>
            <a:ext cx="8551129" cy="1443228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7CD6D6-057B-8F4B-FA83-F33945E785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694"/>
          <a:stretch/>
        </p:blipFill>
        <p:spPr>
          <a:xfrm>
            <a:off x="7694136" y="803137"/>
            <a:ext cx="4528860" cy="2834349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FCAB7E1-2DCF-98A2-33E7-93FEE819A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077" y="836828"/>
            <a:ext cx="4415506" cy="26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EE8195-FB27-2A20-6841-97FFAAA6A3D3}"/>
              </a:ext>
            </a:extLst>
          </p:cNvPr>
          <p:cNvSpPr/>
          <p:nvPr/>
        </p:nvSpPr>
        <p:spPr>
          <a:xfrm>
            <a:off x="883158" y="1062473"/>
            <a:ext cx="9305753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26687-8C43-7228-C4FD-E64C2622D923}"/>
              </a:ext>
            </a:extLst>
          </p:cNvPr>
          <p:cNvSpPr txBox="1"/>
          <p:nvPr/>
        </p:nvSpPr>
        <p:spPr>
          <a:xfrm>
            <a:off x="954105" y="1204897"/>
            <a:ext cx="930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not add two columns to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he design matrix? (one for each level)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A92F2-DB07-E063-EE44-FA425A28621E}"/>
              </a:ext>
            </a:extLst>
          </p:cNvPr>
          <p:cNvSpPr txBox="1"/>
          <p:nvPr/>
        </p:nvSpPr>
        <p:spPr>
          <a:xfrm>
            <a:off x="301813" y="1187313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86622-A282-6E90-EE6A-B9B7C4C0BB21}"/>
              </a:ext>
            </a:extLst>
          </p:cNvPr>
          <p:cNvSpPr txBox="1"/>
          <p:nvPr/>
        </p:nvSpPr>
        <p:spPr>
          <a:xfrm>
            <a:off x="1023850" y="1930052"/>
            <a:ext cx="10212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two columns would be </a:t>
            </a:r>
            <a:r>
              <a:rPr lang="en-US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linearly dependent 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(they will always add up to one) so the data would end up being collinear →  problems with inversion.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2344-79AC-F58B-82FF-38F7ECE548CC}"/>
              </a:ext>
            </a:extLst>
          </p:cNvPr>
          <p:cNvSpPr txBox="1"/>
          <p:nvPr/>
        </p:nvSpPr>
        <p:spPr>
          <a:xfrm>
            <a:off x="301813" y="1928722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C5FF29-9047-9FB8-3D50-204627494C03}"/>
              </a:ext>
            </a:extLst>
          </p:cNvPr>
          <p:cNvSpPr/>
          <p:nvPr/>
        </p:nvSpPr>
        <p:spPr>
          <a:xfrm>
            <a:off x="883159" y="3340909"/>
            <a:ext cx="5820451" cy="715737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1596C-3088-CF2B-C576-CD780E1E0A68}"/>
              </a:ext>
            </a:extLst>
          </p:cNvPr>
          <p:cNvSpPr txBox="1"/>
          <p:nvPr/>
        </p:nvSpPr>
        <p:spPr>
          <a:xfrm>
            <a:off x="1023850" y="3483333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Why not two slopes? (one for each level)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E8E0D-7297-CFA2-BE5B-644482DA77C4}"/>
              </a:ext>
            </a:extLst>
          </p:cNvPr>
          <p:cNvSpPr txBox="1"/>
          <p:nvPr/>
        </p:nvSpPr>
        <p:spPr>
          <a:xfrm>
            <a:off x="292195" y="3483333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2A09-885E-FD03-FB3E-24C7701A45AA}"/>
              </a:ext>
            </a:extLst>
          </p:cNvPr>
          <p:cNvSpPr txBox="1"/>
          <p:nvPr/>
        </p:nvSpPr>
        <p:spPr>
          <a:xfrm>
            <a:off x="1023850" y="4190368"/>
            <a:ext cx="1071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This is perfectly reasonable, but would require a different kind of linear model using </a:t>
            </a:r>
            <a:r>
              <a:rPr lang="en-US" sz="2400" b="1" dirty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interactions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predictors. We won’t see this in this course.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BB3C1-818F-5529-7E7C-DDDBFC573241}"/>
              </a:ext>
            </a:extLst>
          </p:cNvPr>
          <p:cNvSpPr txBox="1"/>
          <p:nvPr/>
        </p:nvSpPr>
        <p:spPr>
          <a:xfrm>
            <a:off x="301813" y="4280041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BE2C5-FCE3-088B-9704-ADC0CD01EE9F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990027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9957D-D42C-532B-100F-E05500B9B762}"/>
              </a:ext>
            </a:extLst>
          </p:cNvPr>
          <p:cNvSpPr txBox="1"/>
          <p:nvPr/>
        </p:nvSpPr>
        <p:spPr>
          <a:xfrm>
            <a:off x="301813" y="760758"/>
            <a:ext cx="11911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our categorical predictor has more than just two levels, we can simply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Pick one of the k levels as the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reference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or baseline category.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Add k-1 columns to the design matrix X which are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indicators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other categories.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Regress as usual, getting k-1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constrasts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for the categorical predictors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 our previous example, if we had three levels for the brand (A, B, or C) we would get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21886-471C-40BC-CCFB-CA5B4D0F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74" y="4460108"/>
            <a:ext cx="9404252" cy="2139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B4D07-AA3C-D5E9-B094-14A8FBC5A178}"/>
              </a:ext>
            </a:extLst>
          </p:cNvPr>
          <p:cNvSpPr txBox="1"/>
          <p:nvPr/>
        </p:nvSpPr>
        <p:spPr>
          <a:xfrm>
            <a:off x="5953725" y="5025104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3487DB-046B-AC99-7D29-23AE4DF1A7D8}"/>
              </a:ext>
            </a:extLst>
          </p:cNvPr>
          <p:cNvCxnSpPr/>
          <p:nvPr/>
        </p:nvCxnSpPr>
        <p:spPr>
          <a:xfrm>
            <a:off x="5399400" y="5220921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1DBA60-3AED-AF9A-48D7-BD3ECB9CBB5E}"/>
              </a:ext>
            </a:extLst>
          </p:cNvPr>
          <p:cNvSpPr txBox="1"/>
          <p:nvPr/>
        </p:nvSpPr>
        <p:spPr>
          <a:xfrm>
            <a:off x="7748884" y="564664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99F036-A46A-B5DE-D210-179F2C24A96F}"/>
              </a:ext>
            </a:extLst>
          </p:cNvPr>
          <p:cNvCxnSpPr/>
          <p:nvPr/>
        </p:nvCxnSpPr>
        <p:spPr>
          <a:xfrm>
            <a:off x="7194559" y="5831311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CEA631-7488-9E2D-E067-5F77A6162BC8}"/>
              </a:ext>
            </a:extLst>
          </p:cNvPr>
          <p:cNvSpPr txBox="1"/>
          <p:nvPr/>
        </p:nvSpPr>
        <p:spPr>
          <a:xfrm>
            <a:off x="7739740" y="623571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b</a:t>
            </a:r>
            <a:r>
              <a:rPr lang="en-FR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rand 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390030-E0E3-4461-5DFC-81EE3F987B45}"/>
              </a:ext>
            </a:extLst>
          </p:cNvPr>
          <p:cNvCxnSpPr/>
          <p:nvPr/>
        </p:nvCxnSpPr>
        <p:spPr>
          <a:xfrm>
            <a:off x="7185415" y="6431535"/>
            <a:ext cx="555171" cy="0"/>
          </a:xfrm>
          <a:prstGeom prst="straightConnector1">
            <a:avLst/>
          </a:prstGeom>
          <a:ln w="381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9E6022B-92A8-B1BE-0473-EDF96DE55478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180268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90AB0-6E49-09B0-528E-426E89199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CB778F-3A4A-C48D-F918-4E959779518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9C0B8-C178-2B86-7910-4B00D10941EA}"/>
              </a:ext>
            </a:extLst>
          </p:cNvPr>
          <p:cNvSpPr txBox="1"/>
          <p:nvPr/>
        </p:nvSpPr>
        <p:spPr>
          <a:xfrm>
            <a:off x="301813" y="683268"/>
            <a:ext cx="119119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One idea, would have been to try using an </a:t>
            </a:r>
            <a:r>
              <a:rPr lang="en-FR" sz="24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ordinal encoder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scikit-learn`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7333D-5B6E-0D42-2AA6-8DCDA034723D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AAC4C27-C228-6733-617B-1F1FBC638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27"/>
          <a:stretch/>
        </p:blipFill>
        <p:spPr>
          <a:xfrm>
            <a:off x="1420009" y="2114608"/>
            <a:ext cx="9351981" cy="3573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D325A9-6D41-921C-0F09-3FBB952C9379}"/>
              </a:ext>
            </a:extLst>
          </p:cNvPr>
          <p:cNvSpPr/>
          <p:nvPr/>
        </p:nvSpPr>
        <p:spPr>
          <a:xfrm>
            <a:off x="1420009" y="2099110"/>
            <a:ext cx="9490798" cy="3774748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480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52A-066E-01A9-4BC7-E7B7380E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04D45D-4080-CAF0-0DDC-0DCC5E13CA86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3DE0-7BE5-965A-8476-0B2949FD6B66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Another possibility would be to use a </a:t>
            </a:r>
            <a:r>
              <a:rPr lang="en-FR" sz="2400" u="sng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target encoder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from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scikit-learn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too.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EE396-580E-5FDB-E599-FD0C779FCE1B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FA646F-980C-7B65-3DB4-B61E114813DD}"/>
              </a:ext>
            </a:extLst>
          </p:cNvPr>
          <p:cNvSpPr/>
          <p:nvPr/>
        </p:nvSpPr>
        <p:spPr>
          <a:xfrm>
            <a:off x="1373513" y="2161103"/>
            <a:ext cx="9772124" cy="3542273"/>
          </a:xfrm>
          <a:prstGeom prst="rect">
            <a:avLst/>
          </a:prstGeom>
          <a:noFill/>
          <a:ln w="25400">
            <a:solidFill>
              <a:srgbClr val="5E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8" name="Picture 7" descr="A computer code with text&#10;&#10;AI-generated content may be incorrect.">
            <a:extLst>
              <a:ext uri="{FF2B5EF4-FFF2-40B4-BE49-F238E27FC236}">
                <a16:creationId xmlns:a16="http://schemas.microsoft.com/office/drawing/2014/main" id="{0B981CC9-CEE6-C8EF-A0FD-BF57CCE4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7"/>
          <a:stretch/>
        </p:blipFill>
        <p:spPr>
          <a:xfrm>
            <a:off x="1420009" y="2240630"/>
            <a:ext cx="9568290" cy="32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7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2E3B1C-72A6-0DC2-5DEA-A3FAA00EE93B}"/>
              </a:ext>
            </a:extLst>
          </p:cNvPr>
          <p:cNvGrpSpPr/>
          <p:nvPr/>
        </p:nvGrpSpPr>
        <p:grpSpPr>
          <a:xfrm>
            <a:off x="1120763" y="1609726"/>
            <a:ext cx="4510433" cy="1614281"/>
            <a:chOff x="816571" y="1609726"/>
            <a:chExt cx="4510433" cy="1614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43253C-9E77-967D-C7A2-FA77E372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571" y="1609726"/>
              <a:ext cx="3343050" cy="16142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4E3A50-CD84-554E-2D5F-078D2364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895" y="1609726"/>
              <a:ext cx="870109" cy="161428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8360DA-4100-ADF9-057E-FD021D6B5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997" y="2142546"/>
            <a:ext cx="4206240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7F0702-7E84-DCC0-4D00-48E5F83FC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250" y="5710863"/>
            <a:ext cx="6667500" cy="749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131712" y="854794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have a set of predictors and observations and want to find a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relation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them.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62D5F-17D9-C26F-0173-388D6DF8C3DB}"/>
              </a:ext>
            </a:extLst>
          </p:cNvPr>
          <p:cNvCxnSpPr>
            <a:cxnSpLocks/>
          </p:cNvCxnSpPr>
          <p:nvPr/>
        </p:nvCxnSpPr>
        <p:spPr>
          <a:xfrm>
            <a:off x="5927034" y="2416866"/>
            <a:ext cx="672548" cy="0"/>
          </a:xfrm>
          <a:prstGeom prst="straightConnector1">
            <a:avLst/>
          </a:prstGeom>
          <a:ln w="25400"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352155-73FC-FA6A-3DC0-D13614F5FF4E}"/>
              </a:ext>
            </a:extLst>
          </p:cNvPr>
          <p:cNvSpPr txBox="1"/>
          <p:nvPr/>
        </p:nvSpPr>
        <p:spPr>
          <a:xfrm>
            <a:off x="131712" y="3443459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objective function measures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discrepancy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between prediction and observations.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6DC6F7-AFF7-6CDB-40B0-02E074CC8F8A}"/>
              </a:ext>
            </a:extLst>
          </p:cNvPr>
          <p:cNvGrpSpPr/>
          <p:nvPr/>
        </p:nvGrpSpPr>
        <p:grpSpPr>
          <a:xfrm>
            <a:off x="1120763" y="4196199"/>
            <a:ext cx="10187463" cy="626044"/>
            <a:chOff x="874887" y="4196199"/>
            <a:chExt cx="10187463" cy="6260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6D4C52A-17F4-85E0-C960-3484FF5E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887" y="4196199"/>
              <a:ext cx="7772400" cy="62604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5845ED-0C8A-89F2-D605-F181D2862723}"/>
                </a:ext>
              </a:extLst>
            </p:cNvPr>
            <p:cNvSpPr txBox="1"/>
            <p:nvPr/>
          </p:nvSpPr>
          <p:spPr>
            <a:xfrm>
              <a:off x="8771338" y="4276555"/>
              <a:ext cx="2291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(m</a:t>
              </a:r>
              <a:r>
                <a:rPr lang="en-FR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ean squared error)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CBAFFA7-63F8-42A3-B17C-282E620ED31B}"/>
              </a:ext>
            </a:extLst>
          </p:cNvPr>
          <p:cNvSpPr txBox="1"/>
          <p:nvPr/>
        </p:nvSpPr>
        <p:spPr>
          <a:xfrm>
            <a:off x="131712" y="4999909"/>
            <a:ext cx="1192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solution can be obtained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analytically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…</a:t>
            </a:r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in terms of an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unknown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quantity.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2DFA5-C4C2-8A3D-6CF3-AD9F2D6AAF2E}"/>
              </a:ext>
            </a:extLst>
          </p:cNvPr>
          <p:cNvSpPr/>
          <p:nvPr/>
        </p:nvSpPr>
        <p:spPr>
          <a:xfrm>
            <a:off x="7458381" y="6350001"/>
            <a:ext cx="1442039" cy="666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05318-7E79-66C2-9949-203DA91BE34C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112129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6657-477E-EB41-74A9-F0BEA631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B59D0D-CEC0-7035-458A-D7DA0980E341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2A17C-4E83-D5B3-A65A-E46233235A15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42382-57D8-FBB0-30C9-F7C00BA0C576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 descr="A list of wine in a box&#10;&#10;AI-generated content may be incorrect.">
            <a:extLst>
              <a:ext uri="{FF2B5EF4-FFF2-40B4-BE49-F238E27FC236}">
                <a16:creationId xmlns:a16="http://schemas.microsoft.com/office/drawing/2014/main" id="{E730FB17-6BA4-F41C-E6DE-CB8DBF63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0" y="2037892"/>
            <a:ext cx="11525040" cy="3216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27604-F330-1FAF-D33B-5D9BC4D8561C}"/>
              </a:ext>
            </a:extLst>
          </p:cNvPr>
          <p:cNvSpPr txBox="1"/>
          <p:nvPr/>
        </p:nvSpPr>
        <p:spPr>
          <a:xfrm>
            <a:off x="333480" y="5415060"/>
            <a:ext cx="119119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want to predict the points columns (values between 80 and 100) based on the other predictors from the dataframe: 6 categorical and 1 numerical</a:t>
            </a:r>
          </a:p>
        </p:txBody>
      </p:sp>
    </p:spTree>
    <p:extLst>
      <p:ext uri="{BB962C8B-B14F-4D97-AF65-F5344CB8AC3E}">
        <p14:creationId xmlns:p14="http://schemas.microsoft.com/office/powerpoint/2010/main" val="2272422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FCAE-74D7-23E5-449B-3630DB67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49DE6-915C-7492-0EEF-2622E17A8964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368D9-818D-692B-6779-1E7B40081B96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B9F2C-A8BE-CAF3-9B03-0C6913F74450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B0990-97B7-02EC-4235-9D3046762646}"/>
              </a:ext>
            </a:extLst>
          </p:cNvPr>
          <p:cNvSpPr txBox="1"/>
          <p:nvPr/>
        </p:nvSpPr>
        <p:spPr>
          <a:xfrm>
            <a:off x="333480" y="5276739"/>
            <a:ext cx="1191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compare the performance of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regression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with different encoding schemes.</a:t>
            </a:r>
          </a:p>
        </p:txBody>
      </p:sp>
      <p:pic>
        <p:nvPicPr>
          <p:cNvPr id="6" name="Picture 5" descr="A computer code with red text&#10;&#10;AI-generated content may be incorrect.">
            <a:extLst>
              <a:ext uri="{FF2B5EF4-FFF2-40B4-BE49-F238E27FC236}">
                <a16:creationId xmlns:a16="http://schemas.microsoft.com/office/drawing/2014/main" id="{F5676911-ABB8-5AB2-9C5D-F61CE03A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0" y="1988474"/>
            <a:ext cx="3719940" cy="3121832"/>
          </a:xfrm>
          <a:prstGeom prst="rect">
            <a:avLst/>
          </a:prstGeom>
        </p:spPr>
      </p:pic>
      <p:pic>
        <p:nvPicPr>
          <p:cNvPr id="10" name="Picture 9" descr="A computer screen with a white background&#10;&#10;AI-generated content may be incorrect.">
            <a:extLst>
              <a:ext uri="{FF2B5EF4-FFF2-40B4-BE49-F238E27FC236}">
                <a16:creationId xmlns:a16="http://schemas.microsoft.com/office/drawing/2014/main" id="{5304D3B8-B514-F1F4-7365-416A6098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0" y="2507990"/>
            <a:ext cx="7416800" cy="20828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395DCE4-B584-0E50-159C-EF76D6985A7D}"/>
              </a:ext>
            </a:extLst>
          </p:cNvPr>
          <p:cNvCxnSpPr>
            <a:cxnSpLocks/>
          </p:cNvCxnSpPr>
          <p:nvPr/>
        </p:nvCxnSpPr>
        <p:spPr>
          <a:xfrm>
            <a:off x="5650991" y="5911209"/>
            <a:ext cx="315097" cy="313220"/>
          </a:xfrm>
          <a:prstGeom prst="bentConnector3">
            <a:avLst>
              <a:gd name="adj1" fmla="val -1362"/>
            </a:avLst>
          </a:prstGeom>
          <a:ln w="25400">
            <a:solidFill>
              <a:srgbClr val="FA27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956751-3B14-A1C9-81B4-23EE40874F9C}"/>
              </a:ext>
            </a:extLst>
          </p:cNvPr>
          <p:cNvSpPr txBox="1"/>
          <p:nvPr/>
        </p:nvSpPr>
        <p:spPr>
          <a:xfrm>
            <a:off x="6005844" y="6038002"/>
            <a:ext cx="6440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Forget about inference for now, focus on predictive power</a:t>
            </a:r>
            <a:endParaRPr lang="en-F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22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D7A99-91E9-6191-524A-242ACE3A4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F823B-6794-FFEF-BD2C-B2F27E5C9572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12336-2824-366A-66FA-EEC3C4B324AB}"/>
              </a:ext>
            </a:extLst>
          </p:cNvPr>
          <p:cNvSpPr txBox="1"/>
          <p:nvPr/>
        </p:nvSpPr>
        <p:spPr>
          <a:xfrm>
            <a:off x="301813" y="683268"/>
            <a:ext cx="119119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But what if we have </a:t>
            </a:r>
            <a:r>
              <a:rPr lang="en-FR" sz="2400" b="1" dirty="0">
                <a:solidFill>
                  <a:srgbClr val="FA274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too many</a:t>
            </a:r>
            <a:r>
              <a:rPr lang="en-FR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categories? This would make the data matrix too big!</a:t>
            </a:r>
          </a:p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Let’s consider an example with a </a:t>
            </a:r>
            <a:r>
              <a:rPr lang="en-FR" sz="2400" dirty="0">
                <a:solidFill>
                  <a:srgbClr val="5E5E5E"/>
                </a:solidFill>
                <a:latin typeface="Courier New" panose="02070309020205020404" pitchFamily="49" charset="0"/>
                <a:ea typeface="Roboto Light" panose="02000000000000000000" pitchFamily="2" charset="0"/>
                <a:cs typeface="Courier New" panose="02070309020205020404" pitchFamily="49" charset="0"/>
              </a:rPr>
              <a:t>winereviews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2B5F5-7A5F-FBB0-DEEB-46454B1D3DB1}"/>
              </a:ext>
            </a:extLst>
          </p:cNvPr>
          <p:cNvSpPr txBox="1"/>
          <p:nvPr/>
        </p:nvSpPr>
        <p:spPr>
          <a:xfrm>
            <a:off x="301814" y="-9276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Handling categorical predictors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DD2BD-5000-51E8-1AC5-6DAA8072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64" y="2059080"/>
            <a:ext cx="9362471" cy="45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4A382-645D-7AA8-DB57-9895052C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8B103F-095E-72A0-03E2-FB90763B7B27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360CD-2352-F106-56F0-67633413CC4D}"/>
              </a:ext>
            </a:extLst>
          </p:cNvPr>
          <p:cNvSpPr txBox="1"/>
          <p:nvPr/>
        </p:nvSpPr>
        <p:spPr>
          <a:xfrm>
            <a:off x="138565" y="-63034"/>
            <a:ext cx="5349178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Before going to the TP rooms…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2455A-3978-56A9-2F98-08F6DC381338}"/>
              </a:ext>
            </a:extLst>
          </p:cNvPr>
          <p:cNvSpPr txBox="1"/>
          <p:nvPr/>
        </p:nvSpPr>
        <p:spPr>
          <a:xfrm>
            <a:off x="138565" y="805693"/>
            <a:ext cx="773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you’re using your own computer, please be sure to install all the packages necessary for our class.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745330-ADDA-0325-65FE-325F2CCD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5" y="1819645"/>
            <a:ext cx="5451005" cy="4791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D959CD-BAEE-4A9B-2219-1056DE765D86}"/>
              </a:ext>
            </a:extLst>
          </p:cNvPr>
          <p:cNvSpPr txBox="1"/>
          <p:nvPr/>
        </p:nvSpPr>
        <p:spPr>
          <a:xfrm>
            <a:off x="5868771" y="2876325"/>
            <a:ext cx="62135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Just follow these three steps…</a:t>
            </a:r>
          </a:p>
          <a:p>
            <a:pPr marL="342900" indent="-342900">
              <a:buAutoNum type="arabicParenR"/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Install </a:t>
            </a: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  <a:cs typeface="Courier New" panose="02070309020205020404" pitchFamily="49" charset="0"/>
              </a:rPr>
              <a:t>conda</a:t>
            </a:r>
          </a:p>
          <a:p>
            <a:pPr marL="342900" indent="-342900">
              <a:buAutoNum type="arabicParenR"/>
            </a:pP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Run </a:t>
            </a:r>
            <a:r>
              <a:rPr lang="en-GB" sz="2400" dirty="0" err="1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conda</a:t>
            </a:r>
            <a:r>
              <a:rPr lang="en-GB" sz="2400" dirty="0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create -n isla2026 python=3.12</a:t>
            </a:r>
            <a:endParaRPr lang="en-FR" sz="2400" dirty="0">
              <a:solidFill>
                <a:srgbClr val="1F2328"/>
              </a:solidFill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endParaRPr lang="en-FR" sz="2400" dirty="0">
              <a:solidFill>
                <a:srgbClr val="1F2328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FR" sz="2400" dirty="0">
                <a:solidFill>
                  <a:srgbClr val="1F232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Run </a:t>
            </a:r>
            <a:r>
              <a:rPr lang="en-GB" sz="2400" dirty="0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pip install -r </a:t>
            </a:r>
            <a:r>
              <a:rPr lang="en-GB" sz="2400" dirty="0" err="1">
                <a:solidFill>
                  <a:srgbClr val="1F2328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requirements.txt</a:t>
            </a:r>
            <a:endParaRPr lang="en-FR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6E08D2E-56B5-1F76-6F4D-EF7AD177CB61}"/>
              </a:ext>
            </a:extLst>
          </p:cNvPr>
          <p:cNvCxnSpPr>
            <a:cxnSpLocks/>
          </p:cNvCxnSpPr>
          <p:nvPr/>
        </p:nvCxnSpPr>
        <p:spPr>
          <a:xfrm>
            <a:off x="5889091" y="2083633"/>
            <a:ext cx="3030057" cy="434715"/>
          </a:xfrm>
          <a:prstGeom prst="bentConnector3">
            <a:avLst>
              <a:gd name="adj1" fmla="val 100172"/>
            </a:avLst>
          </a:prstGeom>
          <a:ln w="50800">
            <a:solidFill>
              <a:srgbClr val="5E5E5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8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03C2F-4CD0-4970-1E25-F3FBF2B5CF97}"/>
              </a:ext>
            </a:extLst>
          </p:cNvPr>
          <p:cNvSpPr txBox="1"/>
          <p:nvPr/>
        </p:nvSpPr>
        <p:spPr>
          <a:xfrm>
            <a:off x="370251" y="854794"/>
            <a:ext cx="7700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If we assume that the data follows a 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linear model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as 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3E6E6C-8C82-CA46-B2A5-72F05479FA2A}"/>
              </a:ext>
            </a:extLst>
          </p:cNvPr>
          <p:cNvGrpSpPr/>
          <p:nvPr/>
        </p:nvGrpSpPr>
        <p:grpSpPr>
          <a:xfrm>
            <a:off x="2252593" y="1620138"/>
            <a:ext cx="7686814" cy="939800"/>
            <a:chOff x="2766116" y="1620138"/>
            <a:chExt cx="7686814" cy="939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662BE1-EBC8-FDC1-181D-956F158D1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116" y="1620138"/>
              <a:ext cx="3187700" cy="939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8AC912-7487-C32F-DC3D-AB5C49DA7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7930" y="1874594"/>
              <a:ext cx="3175000" cy="381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93688E-B73B-0CFA-6062-AC1D4EEF2F8A}"/>
                </a:ext>
              </a:extLst>
            </p:cNvPr>
            <p:cNvSpPr txBox="1"/>
            <p:nvPr/>
          </p:nvSpPr>
          <p:spPr>
            <a:xfrm>
              <a:off x="6238186" y="1849651"/>
              <a:ext cx="7553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200" dirty="0">
                  <a:solidFill>
                    <a:srgbClr val="5E5E5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with</a:t>
              </a:r>
              <a:endParaRPr lang="en-FR" sz="2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9A6BF4-7905-69A2-F807-3EB0F4449902}"/>
              </a:ext>
            </a:extLst>
          </p:cNvPr>
          <p:cNvSpPr txBox="1"/>
          <p:nvPr/>
        </p:nvSpPr>
        <p:spPr>
          <a:xfrm>
            <a:off x="370250" y="2791994"/>
            <a:ext cx="3880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Then we have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60928-9F22-62BF-51E0-9BA6D4BCA5A5}"/>
              </a:ext>
            </a:extLst>
          </p:cNvPr>
          <p:cNvSpPr txBox="1"/>
          <p:nvPr/>
        </p:nvSpPr>
        <p:spPr>
          <a:xfrm>
            <a:off x="370251" y="4298063"/>
            <a:ext cx="179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Therefore,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6EF1CE-18D7-14D0-E1EE-CF169731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3310022"/>
            <a:ext cx="5499100" cy="1003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85E31-1CB4-B79B-ED75-14D12C8F0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831350"/>
            <a:ext cx="5956300" cy="939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282F94-93F8-4E46-2CC0-FE63FCC6313E}"/>
              </a:ext>
            </a:extLst>
          </p:cNvPr>
          <p:cNvSpPr txBox="1"/>
          <p:nvPr/>
        </p:nvSpPr>
        <p:spPr>
          <a:xfrm>
            <a:off x="370250" y="5968618"/>
            <a:ext cx="11638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u="sng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Important</a:t>
            </a:r>
            <a:r>
              <a:rPr lang="en-GB" sz="2400" dirty="0">
                <a:solidFill>
                  <a:srgbClr val="00B0F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:</a:t>
            </a:r>
            <a:r>
              <a:rPr lang="en-GB" sz="2400" dirty="0">
                <a:solidFill>
                  <a:srgbClr val="FA27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made no assumptions about the specific shape of the pdf for the noise!</a:t>
            </a:r>
            <a:endParaRPr lang="en-GB" sz="2400" dirty="0">
              <a:solidFill>
                <a:srgbClr val="FA2743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B69C8-62DC-9151-5EB5-994304071BA7}"/>
              </a:ext>
            </a:extLst>
          </p:cNvPr>
          <p:cNvSpPr txBox="1"/>
          <p:nvPr/>
        </p:nvSpPr>
        <p:spPr>
          <a:xfrm>
            <a:off x="131712" y="100330"/>
            <a:ext cx="4099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IN OUR PREVIOUS EPISODE…</a:t>
            </a:r>
          </a:p>
        </p:txBody>
      </p:sp>
    </p:spTree>
    <p:extLst>
      <p:ext uri="{BB962C8B-B14F-4D97-AF65-F5344CB8AC3E}">
        <p14:creationId xmlns:p14="http://schemas.microsoft.com/office/powerpoint/2010/main" val="308752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3F278-B1A0-E02B-5FB1-832131E89666}"/>
              </a:ext>
            </a:extLst>
          </p:cNvPr>
          <p:cNvSpPr txBox="1"/>
          <p:nvPr/>
        </p:nvSpPr>
        <p:spPr>
          <a:xfrm>
            <a:off x="1455650" y="1682652"/>
            <a:ext cx="9845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Recap on Gaussian multiple linear regression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Inference on the estimated parameters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Some important remarks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FR" sz="36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FR" sz="36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Categorical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Graphic 4" descr="Right pointing backhand index outline">
            <a:extLst>
              <a:ext uri="{FF2B5EF4-FFF2-40B4-BE49-F238E27FC236}">
                <a16:creationId xmlns:a16="http://schemas.microsoft.com/office/drawing/2014/main" id="{8538E42E-F69C-00BB-E335-14D530B8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11" y="16836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2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5696C-D678-C9E1-1F85-CBAB6DA8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CDE3397-347F-B3BC-1418-09C32B341706}"/>
              </a:ext>
            </a:extLst>
          </p:cNvPr>
          <p:cNvSpPr/>
          <p:nvPr/>
        </p:nvSpPr>
        <p:spPr>
          <a:xfrm>
            <a:off x="515215" y="5460606"/>
            <a:ext cx="11053992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003A38-B30D-8F7B-B0A6-6F1245FEF490}"/>
              </a:ext>
            </a:extLst>
          </p:cNvPr>
          <p:cNvSpPr/>
          <p:nvPr/>
        </p:nvSpPr>
        <p:spPr>
          <a:xfrm>
            <a:off x="486890" y="3999118"/>
            <a:ext cx="11082317" cy="1280486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5B0F097-6D4B-1D77-A6B3-FDCEC9E73166}"/>
              </a:ext>
            </a:extLst>
          </p:cNvPr>
          <p:cNvSpPr/>
          <p:nvPr/>
        </p:nvSpPr>
        <p:spPr>
          <a:xfrm>
            <a:off x="515216" y="3001852"/>
            <a:ext cx="11053991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A88845-F00F-6A9A-0499-5B17E8A94DF0}"/>
              </a:ext>
            </a:extLst>
          </p:cNvPr>
          <p:cNvSpPr txBox="1"/>
          <p:nvPr/>
        </p:nvSpPr>
        <p:spPr>
          <a:xfrm>
            <a:off x="1018021" y="4015771"/>
            <a:ext cx="100737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      (with </a:t>
            </a: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&gt; 0) should be interpreted as the average effect on Y of an unit increase in X</a:t>
            </a:r>
            <a:r>
              <a:rPr lang="en-FR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 </a:t>
            </a:r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while holding all other predictors fixed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6D16D0-7E2F-C514-2FFA-2EE7D9BE02A9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E16CF-AFED-6E79-A4B0-D68FAA27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62" y="1636603"/>
            <a:ext cx="50419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E038A-9B9C-BC3B-3ACF-4A5E93BC699B}"/>
              </a:ext>
            </a:extLst>
          </p:cNvPr>
          <p:cNvSpPr txBox="1"/>
          <p:nvPr/>
        </p:nvSpPr>
        <p:spPr>
          <a:xfrm>
            <a:off x="515216" y="2102896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It is very important to really understand each part of this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E5184-0C54-280B-9C80-D6C2E5F4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37" y="3227417"/>
            <a:ext cx="5359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90DC9-87A1-C235-443C-0724201F95DC}"/>
              </a:ext>
            </a:extLst>
          </p:cNvPr>
          <p:cNvSpPr txBox="1"/>
          <p:nvPr/>
        </p:nvSpPr>
        <p:spPr>
          <a:xfrm>
            <a:off x="1005321" y="3172152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The intercept can be interpreted 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93361-D7D5-64BD-DA1A-9A61387C5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904" y="4182020"/>
            <a:ext cx="279400" cy="33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B6CE78-2209-52D0-B113-68DAD1619F02}"/>
              </a:ext>
            </a:extLst>
          </p:cNvPr>
          <p:cNvSpPr txBox="1"/>
          <p:nvPr/>
        </p:nvSpPr>
        <p:spPr>
          <a:xfrm>
            <a:off x="1005321" y="5520872"/>
            <a:ext cx="1007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Quantity </a:t>
            </a:r>
            <a:r>
              <a:rPr lang="en-US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ε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 is a zero-mean random error term independent of X</a:t>
            </a:r>
            <a:r>
              <a:rPr lang="en-US" sz="2400" baseline="-250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, … , </a:t>
            </a:r>
            <a:r>
              <a:rPr lang="en-US" sz="24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X</a:t>
            </a:r>
            <a:r>
              <a:rPr lang="en-US" sz="2400" baseline="-25000" dirty="0" err="1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p</a:t>
            </a:r>
            <a:endParaRPr lang="en-FR" sz="2400" dirty="0">
              <a:solidFill>
                <a:srgbClr val="5E5E5E"/>
              </a:solidFill>
              <a:latin typeface="Roboto Light" panose="02000000000000000000" pitchFamily="2" charset="0"/>
              <a:ea typeface="Roboto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7E633-7D90-98AB-B153-A4FE4068C9B9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4B287-6013-E179-3126-C358B7BB79EF}"/>
              </a:ext>
            </a:extLst>
          </p:cNvPr>
          <p:cNvSpPr txBox="1"/>
          <p:nvPr/>
        </p:nvSpPr>
        <p:spPr>
          <a:xfrm>
            <a:off x="443798" y="814649"/>
            <a:ext cx="1186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will delve further into the multiple linear regression model with p predictors</a:t>
            </a:r>
          </a:p>
        </p:txBody>
      </p:sp>
    </p:spTree>
    <p:extLst>
      <p:ext uri="{BB962C8B-B14F-4D97-AF65-F5344CB8AC3E}">
        <p14:creationId xmlns:p14="http://schemas.microsoft.com/office/powerpoint/2010/main" val="93165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42BE934-7198-F92B-4098-5B9356948CAF}"/>
              </a:ext>
            </a:extLst>
          </p:cNvPr>
          <p:cNvSpPr/>
          <p:nvPr/>
        </p:nvSpPr>
        <p:spPr>
          <a:xfrm>
            <a:off x="8065281" y="5362313"/>
            <a:ext cx="2996334" cy="81463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07AE7-9632-E34C-9341-BC1711C0C2DD}"/>
              </a:ext>
            </a:extLst>
          </p:cNvPr>
          <p:cNvSpPr txBox="1"/>
          <p:nvPr/>
        </p:nvSpPr>
        <p:spPr>
          <a:xfrm>
            <a:off x="515216" y="864624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When considering N observed data points from the multiple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37868-4443-DCF3-3CA5-00613C97017F}"/>
              </a:ext>
            </a:extLst>
          </p:cNvPr>
          <p:cNvSpPr txBox="1"/>
          <p:nvPr/>
        </p:nvSpPr>
        <p:spPr>
          <a:xfrm>
            <a:off x="515216" y="2147398"/>
            <a:ext cx="1105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we often rewrite things with matrix notation so to facilitate the maths afterwards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BC871-9656-4113-E85B-344FF828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682877"/>
            <a:ext cx="51689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5EBC28-E945-2A95-2961-340D7B9D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161865"/>
            <a:ext cx="2895600" cy="1511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D8D9AB-8D1C-47A1-B5A9-46649D25A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182" y="3161865"/>
            <a:ext cx="6413500" cy="1511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B0AC1E-AB6D-00F9-791F-BC1EE8D7E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182" y="4715672"/>
            <a:ext cx="3048000" cy="193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D95880-0D43-B608-2F13-E552BC088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398" y="5617748"/>
            <a:ext cx="1816100" cy="342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EFBAE4-FA0B-10B0-A403-BE3289D5C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15" y="4983660"/>
            <a:ext cx="2832100" cy="151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BBB26-C41B-AC0B-98CC-8094A8AC251A}"/>
              </a:ext>
            </a:extLst>
          </p:cNvPr>
          <p:cNvSpPr txBox="1"/>
          <p:nvPr/>
        </p:nvSpPr>
        <p:spPr>
          <a:xfrm>
            <a:off x="443798" y="-60604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The 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0471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AF323-FAD1-DE30-4AFD-BDD8B28B0720}"/>
              </a:ext>
            </a:extLst>
          </p:cNvPr>
          <p:cNvSpPr/>
          <p:nvPr/>
        </p:nvSpPr>
        <p:spPr>
          <a:xfrm>
            <a:off x="0" y="0"/>
            <a:ext cx="12192000" cy="622738"/>
          </a:xfrm>
          <a:prstGeom prst="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9C062-5815-8766-40BD-5E385903BC39}"/>
              </a:ext>
            </a:extLst>
          </p:cNvPr>
          <p:cNvSpPr txBox="1"/>
          <p:nvPr/>
        </p:nvSpPr>
        <p:spPr>
          <a:xfrm>
            <a:off x="546169" y="1958942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As we saw last week, a natural loss function to minimize is the MSE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B9C17A-1F4F-A601-E11C-C361FCCE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909129"/>
            <a:ext cx="6832600" cy="128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09FC94-8496-48C2-B1E2-5EA15B1B88CB}"/>
              </a:ext>
            </a:extLst>
          </p:cNvPr>
          <p:cNvSpPr txBox="1"/>
          <p:nvPr/>
        </p:nvSpPr>
        <p:spPr>
          <a:xfrm>
            <a:off x="607112" y="4314283"/>
            <a:ext cx="1097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which can be approximated by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E6F2A6-10B1-90D2-D9D0-C1A5197F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5264470"/>
            <a:ext cx="5232400" cy="72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336345-DEAF-1EFA-32DA-AFE73F6BCC6B}"/>
              </a:ext>
            </a:extLst>
          </p:cNvPr>
          <p:cNvSpPr txBox="1"/>
          <p:nvPr/>
        </p:nvSpPr>
        <p:spPr>
          <a:xfrm>
            <a:off x="443233" y="-42406"/>
            <a:ext cx="8414360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600" b="1" dirty="0">
                <a:solidFill>
                  <a:srgbClr val="5E5E5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Estimating parameters from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76E888-B51B-D296-B846-3496E7BD31AF}"/>
              </a:ext>
            </a:extLst>
          </p:cNvPr>
          <p:cNvSpPr/>
          <p:nvPr/>
        </p:nvSpPr>
        <p:spPr>
          <a:xfrm>
            <a:off x="1102367" y="1019495"/>
            <a:ext cx="9794233" cy="693080"/>
          </a:xfrm>
          <a:prstGeom prst="roundRect">
            <a:avLst/>
          </a:prstGeom>
          <a:solidFill>
            <a:srgbClr val="E8E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98200-B517-5E03-FAA6-5303E92A436F}"/>
              </a:ext>
            </a:extLst>
          </p:cNvPr>
          <p:cNvSpPr txBox="1"/>
          <p:nvPr/>
        </p:nvSpPr>
        <p:spPr>
          <a:xfrm>
            <a:off x="546169" y="1135749"/>
            <a:ext cx="484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200" b="1" dirty="0">
                <a:solidFill>
                  <a:srgbClr val="5E5E5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517F8-1121-953C-56FF-C3FB92BFD36B}"/>
              </a:ext>
            </a:extLst>
          </p:cNvPr>
          <p:cNvSpPr txBox="1"/>
          <p:nvPr/>
        </p:nvSpPr>
        <p:spPr>
          <a:xfrm>
            <a:off x="1174136" y="996742"/>
            <a:ext cx="1061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5E5E5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" panose="020F0502020204030203" pitchFamily="34" charset="0"/>
              </a:rPr>
              <a:t>How do we estimate the parameters from the observations in X and y ?</a:t>
            </a:r>
          </a:p>
        </p:txBody>
      </p:sp>
    </p:spTree>
    <p:extLst>
      <p:ext uri="{BB962C8B-B14F-4D97-AF65-F5344CB8AC3E}">
        <p14:creationId xmlns:p14="http://schemas.microsoft.com/office/powerpoint/2010/main" val="12215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15766</TotalTime>
  <Words>1924</Words>
  <Application>Microsoft Macintosh PowerPoint</Application>
  <PresentationFormat>Widescreen</PresentationFormat>
  <Paragraphs>261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Lato</vt:lpstr>
      <vt:lpstr>Lato Light</vt:lpstr>
      <vt:lpstr>Roboto</vt:lpstr>
      <vt:lpstr>Roboto Black</vt:lpstr>
      <vt:lpstr>Roboto Light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Rodrigues</dc:creator>
  <cp:lastModifiedBy>Pedro Rodrigues</cp:lastModifiedBy>
  <cp:revision>741</cp:revision>
  <dcterms:created xsi:type="dcterms:W3CDTF">2022-01-14T10:39:20Z</dcterms:created>
  <dcterms:modified xsi:type="dcterms:W3CDTF">2026-01-06T20:47:32Z</dcterms:modified>
</cp:coreProperties>
</file>